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58" r:id="rId5"/>
    <p:sldId id="259" r:id="rId6"/>
    <p:sldId id="273" r:id="rId7"/>
    <p:sldId id="261" r:id="rId8"/>
    <p:sldId id="262" r:id="rId9"/>
    <p:sldId id="266" r:id="rId10"/>
    <p:sldId id="269" r:id="rId11"/>
    <p:sldId id="274" r:id="rId12"/>
    <p:sldId id="275" r:id="rId13"/>
    <p:sldId id="276" r:id="rId14"/>
    <p:sldId id="277" r:id="rId15"/>
    <p:sldId id="282" r:id="rId16"/>
    <p:sldId id="279" r:id="rId17"/>
    <p:sldId id="271" r:id="rId18"/>
    <p:sldId id="293" r:id="rId19"/>
    <p:sldId id="295" r:id="rId20"/>
    <p:sldId id="297" r:id="rId21"/>
    <p:sldId id="298" r:id="rId22"/>
    <p:sldId id="299" r:id="rId23"/>
    <p:sldId id="300" r:id="rId24"/>
    <p:sldId id="280" r:id="rId25"/>
    <p:sldId id="281" r:id="rId26"/>
    <p:sldId id="264" r:id="rId27"/>
    <p:sldId id="301" r:id="rId28"/>
    <p:sldId id="268" r:id="rId29"/>
    <p:sldId id="302" r:id="rId30"/>
    <p:sldId id="303" r:id="rId31"/>
    <p:sldId id="304" r:id="rId32"/>
    <p:sldId id="305" r:id="rId33"/>
    <p:sldId id="306" r:id="rId34"/>
    <p:sldId id="307" r:id="rId35"/>
    <p:sldId id="278" r:id="rId36"/>
    <p:sldId id="30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0CA24-ACAE-46E5-9C40-A4737425DB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E92999D-6C61-4C5C-B9F8-6C315B97C4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29C969-1534-4864-B7EF-38795B2AF77A}"/>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C569C484-E4CE-4A52-B988-8973F0C925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6F8E5E-59CC-4C3D-B2F2-A2AF9CF348D0}"/>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866678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A0441-6DFA-4615-90EF-DF94AAB945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DB9402F-DE61-498D-9BF3-6611DBCF7F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C78DC-57A9-45CF-8755-13CF3D863D54}"/>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76C6FC4B-8ACE-4949-B232-48DAB18F5A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6F88DB-F863-4AA5-ADFB-9CB1EC0D7166}"/>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860538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67B1DF-F3BB-4349-83B8-27A9253E42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122E17-3EA5-4D34-9F88-ABB7298250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92B7F1-D818-41D0-A231-1C8B61807E1F}"/>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4A0A2224-25C3-4DFD-9803-795649BA90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BF3BD-E368-4CD2-955E-65CE90A66DF8}"/>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975334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51ED4-BC3C-4BB1-AA7B-86F98A150E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68C973-16AF-446D-982E-C2DF9D961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C6F05E-7333-4A46-A4B4-D2E03DADE6DA}"/>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0CECF078-1AB3-45F6-8C03-C89DE7721E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35794-CFE6-41CA-BD63-BCACA81E5095}"/>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638473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4DE44-29CD-4BD3-AAD0-AF616E688D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7ADAFC-6992-4DB7-BB05-9A50AF57B7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4E0C18-B2FF-4250-94DD-6F59028F1310}"/>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C3D1C32A-C516-434B-9146-B20013359A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9B577D-DCC8-4AAE-B685-C50B1356ED27}"/>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11997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14F5E-F1FB-4023-A4AB-FEE261F9A7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C78FDF-6A55-4E30-98C1-62FEEDA6EC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125A781-DE48-40F6-AFCD-4BB235AC47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746B4F-9EB5-4475-A1EF-87C8841C7643}"/>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6" name="Footer Placeholder 5">
            <a:extLst>
              <a:ext uri="{FF2B5EF4-FFF2-40B4-BE49-F238E27FC236}">
                <a16:creationId xmlns:a16="http://schemas.microsoft.com/office/drawing/2014/main" id="{4B5FB249-7257-4C0B-B967-8A5DCBD906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5819B4-4563-4F39-BBD4-5A802A63E82D}"/>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3421472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50B76-4422-4CE8-B588-0CDAF68958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3C4B15-C741-40E2-9B1C-E9BFFF02B6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EC3578-16B5-45E4-BFEE-7234AD3371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D6C499-ABA6-42F8-9244-241200242D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138562-7C4C-4245-BAE3-6F6965DF02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D02D5F-C4B4-4F05-A6F8-A2E71322C60D}"/>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8" name="Footer Placeholder 7">
            <a:extLst>
              <a:ext uri="{FF2B5EF4-FFF2-40B4-BE49-F238E27FC236}">
                <a16:creationId xmlns:a16="http://schemas.microsoft.com/office/drawing/2014/main" id="{6D3B665E-7124-4E8A-A810-05C869ABC9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B7F5D1-6806-441F-B424-AC52679DA6A6}"/>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421761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DB573-4CAC-46C9-9945-3FDC47EA24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57814F-994C-4812-A987-EF3444E544F8}"/>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4" name="Footer Placeholder 3">
            <a:extLst>
              <a:ext uri="{FF2B5EF4-FFF2-40B4-BE49-F238E27FC236}">
                <a16:creationId xmlns:a16="http://schemas.microsoft.com/office/drawing/2014/main" id="{DDC56191-DDED-4AC2-A81E-532A2E2EA7C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E957FC-A12E-4F5A-A8F9-8D9D44B0165C}"/>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32107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B93307-C39D-4A12-B94B-C99C20B87C25}"/>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3" name="Footer Placeholder 2">
            <a:extLst>
              <a:ext uri="{FF2B5EF4-FFF2-40B4-BE49-F238E27FC236}">
                <a16:creationId xmlns:a16="http://schemas.microsoft.com/office/drawing/2014/main" id="{FFDD69FF-6832-4928-B1B1-38F1A7560F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B55CEE-C437-4156-AC91-0DF5F414B149}"/>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147949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213B-9139-4199-A5D7-A0DD5B43B5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00A162-4B97-4CD2-B0D1-E8FE9AB6B3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B27A1B-EC8B-435B-B3A5-170D5BA03B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249732-E7C7-46FB-A415-65A2FAA2D28A}"/>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6" name="Footer Placeholder 5">
            <a:extLst>
              <a:ext uri="{FF2B5EF4-FFF2-40B4-BE49-F238E27FC236}">
                <a16:creationId xmlns:a16="http://schemas.microsoft.com/office/drawing/2014/main" id="{62BCD5EC-8E6F-42FB-B443-D695C1C9C4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AC275-C673-4248-A90A-93E147D5EF22}"/>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710092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2B151-E385-480F-B88B-93E618809C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AFB647-7443-4122-B925-FAB681592A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7A009A-F56A-483C-A9F9-5925606875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F2673B-6D13-4A5D-8669-3761C810ACD8}"/>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6" name="Footer Placeholder 5">
            <a:extLst>
              <a:ext uri="{FF2B5EF4-FFF2-40B4-BE49-F238E27FC236}">
                <a16:creationId xmlns:a16="http://schemas.microsoft.com/office/drawing/2014/main" id="{844DFDAB-CE05-40A1-B5FD-7E570BE4FB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D37477-9150-4C8F-B0A5-9780B5A2248B}"/>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358849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183520-2DE9-4644-9916-48A5BAE27E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18AAE2-01A1-4853-B931-F1A72A7C90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6D737E-2147-42EE-BF76-E527AC6C9B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695790F8-AB62-4A38-A2C9-91E70C3D09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A8A24C9-BB42-4B09-B7A1-690E0AC618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93BAEA-609E-466C-9AE5-FF82E97BFA72}" type="slidenum">
              <a:rPr lang="en-US" smtClean="0"/>
              <a:t>‹#›</a:t>
            </a:fld>
            <a:endParaRPr lang="en-US"/>
          </a:p>
        </p:txBody>
      </p:sp>
    </p:spTree>
    <p:extLst>
      <p:ext uri="{BB962C8B-B14F-4D97-AF65-F5344CB8AC3E}">
        <p14:creationId xmlns:p14="http://schemas.microsoft.com/office/powerpoint/2010/main" val="1527194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BD37-71B1-416B-B2DF-BD349FD86701}"/>
              </a:ext>
            </a:extLst>
          </p:cNvPr>
          <p:cNvSpPr>
            <a:spLocks noGrp="1"/>
          </p:cNvSpPr>
          <p:nvPr>
            <p:ph type="ctrTitle"/>
          </p:nvPr>
        </p:nvSpPr>
        <p:spPr>
          <a:xfrm>
            <a:off x="1582723" y="2235200"/>
            <a:ext cx="9144000" cy="2387600"/>
          </a:xfrm>
        </p:spPr>
        <p:txBody>
          <a:bodyPr/>
          <a:lstStyle/>
          <a:p>
            <a:r>
              <a:rPr lang="en-US" dirty="0"/>
              <a:t>Database Administration </a:t>
            </a:r>
          </a:p>
        </p:txBody>
      </p:sp>
      <p:sp>
        <p:nvSpPr>
          <p:cNvPr id="3" name="Subtitle 2">
            <a:extLst>
              <a:ext uri="{FF2B5EF4-FFF2-40B4-BE49-F238E27FC236}">
                <a16:creationId xmlns:a16="http://schemas.microsoft.com/office/drawing/2014/main" id="{46987217-227F-4632-9671-F4DBAC86DD59}"/>
              </a:ext>
            </a:extLst>
          </p:cNvPr>
          <p:cNvSpPr>
            <a:spLocks noGrp="1"/>
          </p:cNvSpPr>
          <p:nvPr>
            <p:ph type="subTitle" idx="1"/>
          </p:nvPr>
        </p:nvSpPr>
        <p:spPr>
          <a:xfrm>
            <a:off x="1456888" y="4667440"/>
            <a:ext cx="9144000" cy="1655762"/>
          </a:xfrm>
        </p:spPr>
        <p:txBody>
          <a:bodyPr/>
          <a:lstStyle/>
          <a:p>
            <a:r>
              <a:rPr lang="en-US" dirty="0"/>
              <a:t>Database design</a:t>
            </a:r>
          </a:p>
          <a:p>
            <a:r>
              <a:rPr lang="en-US" dirty="0"/>
              <a:t>Ch 4</a:t>
            </a:r>
          </a:p>
        </p:txBody>
      </p:sp>
      <p:pic>
        <p:nvPicPr>
          <p:cNvPr id="4" name="Picture 3">
            <a:extLst>
              <a:ext uri="{FF2B5EF4-FFF2-40B4-BE49-F238E27FC236}">
                <a16:creationId xmlns:a16="http://schemas.microsoft.com/office/drawing/2014/main" id="{A3BCEF89-23A9-43E0-A834-4580E8E8B7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1026" y="719356"/>
            <a:ext cx="2969281" cy="2709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278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C41B0B3-71DF-48D2-BE1B-03FD8295F549}"/>
              </a:ext>
            </a:extLst>
          </p:cNvPr>
          <p:cNvSpPr txBox="1"/>
          <p:nvPr/>
        </p:nvSpPr>
        <p:spPr>
          <a:xfrm>
            <a:off x="800100" y="769003"/>
            <a:ext cx="609755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Entities, relationships and attributes</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405183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4ACCA-CE75-4EF5-A541-23D609AC3F0D}"/>
              </a:ext>
            </a:extLst>
          </p:cNvPr>
          <p:cNvSpPr>
            <a:spLocks noGrp="1"/>
          </p:cNvSpPr>
          <p:nvPr>
            <p:ph type="title"/>
          </p:nvPr>
        </p:nvSpPr>
        <p:spPr/>
        <p:txBody>
          <a:bodyPr/>
          <a:lstStyle/>
          <a:p>
            <a:r>
              <a:rPr lang="en-US" dirty="0"/>
              <a:t>4. Glossary</a:t>
            </a:r>
          </a:p>
        </p:txBody>
      </p:sp>
      <p:sp>
        <p:nvSpPr>
          <p:cNvPr id="3" name="Content Placeholder 2">
            <a:extLst>
              <a:ext uri="{FF2B5EF4-FFF2-40B4-BE49-F238E27FC236}">
                <a16:creationId xmlns:a16="http://schemas.microsoft.com/office/drawing/2014/main" id="{E03C1169-BADF-488C-A060-9E3AFBF58E19}"/>
              </a:ext>
            </a:extLst>
          </p:cNvPr>
          <p:cNvSpPr>
            <a:spLocks noGrp="1"/>
          </p:cNvSpPr>
          <p:nvPr>
            <p:ph idx="1"/>
          </p:nvPr>
        </p:nvSpPr>
        <p:spPr>
          <a:xfrm>
            <a:off x="838200" y="1825625"/>
            <a:ext cx="4760167" cy="1785322"/>
          </a:xfrm>
        </p:spPr>
        <p:txBody>
          <a:bodyPr>
            <a:normAutofit fontScale="92500" lnSpcReduction="20000"/>
          </a:bodyPr>
          <a:lstStyle/>
          <a:p>
            <a:r>
              <a:rPr lang="en-US" b="0" i="0" dirty="0">
                <a:solidFill>
                  <a:srgbClr val="37474F"/>
                </a:solidFill>
                <a:effectLst/>
                <a:latin typeface="Roboto" panose="02000000000000000000" pitchFamily="2" charset="0"/>
              </a:rPr>
              <a:t> </a:t>
            </a:r>
            <a:r>
              <a:rPr lang="en-US" b="0" i="0" dirty="0">
                <a:effectLst/>
                <a:latin typeface="Roboto" panose="02000000000000000000" pitchFamily="2" charset="0"/>
              </a:rPr>
              <a:t>A glossary : it is a text description of entities and relationship</a:t>
            </a:r>
          </a:p>
          <a:p>
            <a:r>
              <a:rPr lang="en-US" dirty="0">
                <a:latin typeface="Roboto" panose="02000000000000000000" pitchFamily="2" charset="0"/>
              </a:rPr>
              <a:t>Serves as a quick reference guide.</a:t>
            </a:r>
          </a:p>
        </p:txBody>
      </p:sp>
      <p:pic>
        <p:nvPicPr>
          <p:cNvPr id="5" name="Picture 4">
            <a:extLst>
              <a:ext uri="{FF2B5EF4-FFF2-40B4-BE49-F238E27FC236}">
                <a16:creationId xmlns:a16="http://schemas.microsoft.com/office/drawing/2014/main" id="{BD26E4E1-7C8D-4A21-8E11-AC0CB920B9E0}"/>
              </a:ext>
            </a:extLst>
          </p:cNvPr>
          <p:cNvPicPr>
            <a:picLocks noChangeAspect="1"/>
          </p:cNvPicPr>
          <p:nvPr/>
        </p:nvPicPr>
        <p:blipFill>
          <a:blip r:embed="rId2"/>
          <a:stretch>
            <a:fillRect/>
          </a:stretch>
        </p:blipFill>
        <p:spPr>
          <a:xfrm>
            <a:off x="5352095" y="1551310"/>
            <a:ext cx="6839905" cy="2333951"/>
          </a:xfrm>
          <a:prstGeom prst="rect">
            <a:avLst/>
          </a:prstGeom>
        </p:spPr>
      </p:pic>
    </p:spTree>
    <p:extLst>
      <p:ext uri="{BB962C8B-B14F-4D97-AF65-F5344CB8AC3E}">
        <p14:creationId xmlns:p14="http://schemas.microsoft.com/office/powerpoint/2010/main" val="1864741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D4F32FD-C3E6-47FA-A09E-1BFC6D8D5B42}"/>
              </a:ext>
            </a:extLst>
          </p:cNvPr>
          <p:cNvSpPr txBox="1"/>
          <p:nvPr/>
        </p:nvSpPr>
        <p:spPr>
          <a:xfrm>
            <a:off x="398884" y="454481"/>
            <a:ext cx="609755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1-2: ER diagram and glossary</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802864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1C00A-FFFB-4E58-90C6-5E54B0A67B60}"/>
              </a:ext>
            </a:extLst>
          </p:cNvPr>
          <p:cNvSpPr>
            <a:spLocks noGrp="1"/>
          </p:cNvSpPr>
          <p:nvPr>
            <p:ph type="title"/>
          </p:nvPr>
        </p:nvSpPr>
        <p:spPr/>
        <p:txBody>
          <a:bodyPr>
            <a:normAutofit/>
          </a:bodyPr>
          <a:lstStyle/>
          <a:p>
            <a:r>
              <a:rPr lang="en-US" altLang="en-US" sz="4400" dirty="0"/>
              <a:t>Type vs. Instances</a:t>
            </a:r>
            <a:endParaRPr lang="en-US" dirty="0"/>
          </a:p>
        </p:txBody>
      </p:sp>
      <p:sp>
        <p:nvSpPr>
          <p:cNvPr id="3" name="Content Placeholder 2">
            <a:extLst>
              <a:ext uri="{FF2B5EF4-FFF2-40B4-BE49-F238E27FC236}">
                <a16:creationId xmlns:a16="http://schemas.microsoft.com/office/drawing/2014/main" id="{A8498370-F245-4466-8E51-2ECBC450362B}"/>
              </a:ext>
            </a:extLst>
          </p:cNvPr>
          <p:cNvSpPr>
            <a:spLocks noGrp="1"/>
          </p:cNvSpPr>
          <p:nvPr>
            <p:ph idx="1"/>
          </p:nvPr>
        </p:nvSpPr>
        <p:spPr>
          <a:xfrm>
            <a:off x="838200" y="1825625"/>
            <a:ext cx="10515600" cy="2270514"/>
          </a:xfrm>
        </p:spPr>
        <p:txBody>
          <a:bodyPr/>
          <a:lstStyle/>
          <a:p>
            <a:r>
              <a:rPr lang="en-US" altLang="en-US" sz="3200" b="1" i="1" u="sng" dirty="0"/>
              <a:t>Entity Type</a:t>
            </a:r>
            <a:r>
              <a:rPr lang="en-US" altLang="en-US" sz="3200" dirty="0"/>
              <a:t> </a:t>
            </a:r>
            <a:r>
              <a:rPr lang="en-US" altLang="en-US" sz="2800" dirty="0"/>
              <a:t>is a collection of entities that share common properties or characteristics (a set).</a:t>
            </a:r>
            <a:r>
              <a:rPr lang="en-US" altLang="en-US" sz="3200" dirty="0"/>
              <a:t> </a:t>
            </a:r>
          </a:p>
          <a:p>
            <a:pPr eaLnBrk="1" hangingPunct="1">
              <a:lnSpc>
                <a:spcPct val="90000"/>
              </a:lnSpc>
            </a:pPr>
            <a:r>
              <a:rPr lang="en-US" altLang="en-US" sz="3200" b="1" i="1" u="sng" dirty="0"/>
              <a:t>Entity Instance</a:t>
            </a:r>
            <a:r>
              <a:rPr lang="en-US" altLang="en-US" sz="3200" dirty="0"/>
              <a:t> </a:t>
            </a:r>
            <a:r>
              <a:rPr lang="en-US" altLang="en-US" sz="2800" dirty="0"/>
              <a:t>is a single occurrence of an entity type (an element of a set).</a:t>
            </a:r>
          </a:p>
          <a:p>
            <a:pPr eaLnBrk="1" hangingPunct="1">
              <a:lnSpc>
                <a:spcPct val="90000"/>
              </a:lnSpc>
            </a:pPr>
            <a:endParaRPr lang="en-US" altLang="en-US" sz="2800" dirty="0"/>
          </a:p>
          <a:p>
            <a:pPr eaLnBrk="1" hangingPunct="1">
              <a:lnSpc>
                <a:spcPct val="90000"/>
              </a:lnSpc>
            </a:pPr>
            <a:endParaRPr lang="en-US" altLang="en-US" sz="2800" dirty="0"/>
          </a:p>
          <a:p>
            <a:pPr marL="0" indent="0">
              <a:buNone/>
            </a:pPr>
            <a:endParaRPr lang="en-US" dirty="0"/>
          </a:p>
        </p:txBody>
      </p:sp>
      <p:pic>
        <p:nvPicPr>
          <p:cNvPr id="11" name="Picture 10">
            <a:extLst>
              <a:ext uri="{FF2B5EF4-FFF2-40B4-BE49-F238E27FC236}">
                <a16:creationId xmlns:a16="http://schemas.microsoft.com/office/drawing/2014/main" id="{CA20C987-C757-4F62-A7C8-E9616AD7FB3D}"/>
              </a:ext>
            </a:extLst>
          </p:cNvPr>
          <p:cNvPicPr>
            <a:picLocks noChangeAspect="1"/>
          </p:cNvPicPr>
          <p:nvPr/>
        </p:nvPicPr>
        <p:blipFill>
          <a:blip r:embed="rId2"/>
          <a:stretch>
            <a:fillRect/>
          </a:stretch>
        </p:blipFill>
        <p:spPr>
          <a:xfrm>
            <a:off x="4169073" y="4231076"/>
            <a:ext cx="5010849" cy="1533739"/>
          </a:xfrm>
          <a:prstGeom prst="rect">
            <a:avLst/>
          </a:prstGeom>
        </p:spPr>
      </p:pic>
    </p:spTree>
    <p:extLst>
      <p:ext uri="{BB962C8B-B14F-4D97-AF65-F5344CB8AC3E}">
        <p14:creationId xmlns:p14="http://schemas.microsoft.com/office/powerpoint/2010/main" val="1173664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533FA1-A1C2-477C-8D8F-13D8F2A40578}"/>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 3 types and instances</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4004594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C0A37-69CF-47E5-B021-591C70ED4F91}"/>
              </a:ext>
            </a:extLst>
          </p:cNvPr>
          <p:cNvSpPr>
            <a:spLocks noGrp="1"/>
          </p:cNvSpPr>
          <p:nvPr>
            <p:ph type="title"/>
          </p:nvPr>
        </p:nvSpPr>
        <p:spPr/>
        <p:txBody>
          <a:bodyPr/>
          <a:lstStyle/>
          <a:p>
            <a:r>
              <a:rPr lang="en-US" dirty="0"/>
              <a:t>Database design</a:t>
            </a:r>
          </a:p>
        </p:txBody>
      </p:sp>
      <p:sp>
        <p:nvSpPr>
          <p:cNvPr id="3" name="Content Placeholder 2">
            <a:extLst>
              <a:ext uri="{FF2B5EF4-FFF2-40B4-BE49-F238E27FC236}">
                <a16:creationId xmlns:a16="http://schemas.microsoft.com/office/drawing/2014/main" id="{1BCD87B6-DE5D-4E3E-BD95-AAB49528DA68}"/>
              </a:ext>
            </a:extLst>
          </p:cNvPr>
          <p:cNvSpPr>
            <a:spLocks noGrp="1"/>
          </p:cNvSpPr>
          <p:nvPr>
            <p:ph idx="1"/>
          </p:nvPr>
        </p:nvSpPr>
        <p:spPr/>
        <p:txBody>
          <a:bodyPr/>
          <a:lstStyle/>
          <a:p>
            <a:r>
              <a:rPr lang="en-US" dirty="0"/>
              <a:t>Complex databases are developed in three phases: </a:t>
            </a:r>
          </a:p>
          <a:p>
            <a:pPr lvl="1"/>
            <a:r>
              <a:rPr lang="en-US" b="1" u="sng" dirty="0"/>
              <a:t>Analysis </a:t>
            </a:r>
          </a:p>
          <a:p>
            <a:pPr lvl="2"/>
            <a:r>
              <a:rPr lang="en-US" dirty="0"/>
              <a:t>Focus on data requirements </a:t>
            </a:r>
          </a:p>
          <a:p>
            <a:pPr lvl="2"/>
            <a:r>
              <a:rPr lang="en-US" dirty="0"/>
              <a:t>Ignore implementation details</a:t>
            </a:r>
          </a:p>
          <a:p>
            <a:pPr lvl="2"/>
            <a:r>
              <a:rPr lang="en-US" dirty="0"/>
              <a:t>Develop the ERM</a:t>
            </a:r>
          </a:p>
          <a:p>
            <a:pPr lvl="1"/>
            <a:r>
              <a:rPr lang="en-US" b="1" u="sng" dirty="0"/>
              <a:t>Logical design</a:t>
            </a:r>
          </a:p>
          <a:p>
            <a:pPr lvl="2"/>
            <a:r>
              <a:rPr lang="en-US" dirty="0"/>
              <a:t>Convert ERM to tables, columns and keys </a:t>
            </a:r>
          </a:p>
          <a:p>
            <a:pPr lvl="1"/>
            <a:r>
              <a:rPr lang="en-US" b="1" u="sng" dirty="0"/>
              <a:t>Physical design</a:t>
            </a:r>
          </a:p>
          <a:p>
            <a:pPr lvl="2"/>
            <a:r>
              <a:rPr lang="en-US" dirty="0"/>
              <a:t>Adds indexes that specifies how tables are organized in storage media </a:t>
            </a:r>
          </a:p>
          <a:p>
            <a:pPr lvl="1"/>
            <a:endParaRPr lang="en-US" dirty="0"/>
          </a:p>
          <a:p>
            <a:endParaRPr lang="en-US" dirty="0"/>
          </a:p>
        </p:txBody>
      </p:sp>
    </p:spTree>
    <p:extLst>
      <p:ext uri="{BB962C8B-B14F-4D97-AF65-F5344CB8AC3E}">
        <p14:creationId xmlns:p14="http://schemas.microsoft.com/office/powerpoint/2010/main" val="3198263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85B5A1B-206C-4FE8-9A07-9C8B2D76D4C8}"/>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 3 Analysis and logical design</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537652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D3561F-31F9-425E-913B-BD4B32AC6E6D}"/>
              </a:ext>
            </a:extLst>
          </p:cNvPr>
          <p:cNvSpPr>
            <a:spLocks noGrp="1"/>
          </p:cNvSpPr>
          <p:nvPr>
            <p:ph type="subTitle" idx="1"/>
          </p:nvPr>
        </p:nvSpPr>
        <p:spPr>
          <a:xfrm>
            <a:off x="1607975" y="3014210"/>
            <a:ext cx="9144000" cy="1655762"/>
          </a:xfrm>
        </p:spPr>
        <p:txBody>
          <a:bodyPr/>
          <a:lstStyle/>
          <a:p>
            <a:r>
              <a:rPr lang="en-US" dirty="0"/>
              <a:t>Ch4.2</a:t>
            </a:r>
          </a:p>
          <a:p>
            <a:r>
              <a:rPr lang="en-US" b="0" i="0" dirty="0">
                <a:solidFill>
                  <a:srgbClr val="37474F"/>
                </a:solidFill>
                <a:effectLst/>
                <a:latin typeface="Roboto" panose="02000000000000000000" pitchFamily="2" charset="0"/>
              </a:rPr>
              <a:t>Discovery</a:t>
            </a:r>
          </a:p>
          <a:p>
            <a:r>
              <a:rPr lang="en-US" dirty="0"/>
              <a:t> </a:t>
            </a:r>
          </a:p>
        </p:txBody>
      </p:sp>
    </p:spTree>
    <p:extLst>
      <p:ext uri="{BB962C8B-B14F-4D97-AF65-F5344CB8AC3E}">
        <p14:creationId xmlns:p14="http://schemas.microsoft.com/office/powerpoint/2010/main" val="831569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AC2E4-B8EB-40A6-9189-696A27C7DA60}"/>
              </a:ext>
            </a:extLst>
          </p:cNvPr>
          <p:cNvSpPr>
            <a:spLocks noGrp="1"/>
          </p:cNvSpPr>
          <p:nvPr>
            <p:ph type="title"/>
          </p:nvPr>
        </p:nvSpPr>
        <p:spPr/>
        <p:txBody>
          <a:bodyPr/>
          <a:lstStyle/>
          <a:p>
            <a:r>
              <a:rPr lang="en-US" dirty="0"/>
              <a:t>Discovery</a:t>
            </a:r>
          </a:p>
        </p:txBody>
      </p:sp>
      <p:sp>
        <p:nvSpPr>
          <p:cNvPr id="3" name="Content Placeholder 2">
            <a:extLst>
              <a:ext uri="{FF2B5EF4-FFF2-40B4-BE49-F238E27FC236}">
                <a16:creationId xmlns:a16="http://schemas.microsoft.com/office/drawing/2014/main" id="{E4162915-E7F2-49B5-BB4C-4ADC730ADAF2}"/>
              </a:ext>
            </a:extLst>
          </p:cNvPr>
          <p:cNvSpPr>
            <a:spLocks noGrp="1"/>
          </p:cNvSpPr>
          <p:nvPr>
            <p:ph idx="1"/>
          </p:nvPr>
        </p:nvSpPr>
        <p:spPr/>
        <p:txBody>
          <a:bodyPr>
            <a:normAutofit lnSpcReduction="10000"/>
          </a:bodyPr>
          <a:lstStyle/>
          <a:p>
            <a:r>
              <a:rPr lang="en-US" dirty="0"/>
              <a:t>A database project starts with collecting </a:t>
            </a:r>
            <a:r>
              <a:rPr lang="en-US" dirty="0">
                <a:solidFill>
                  <a:srgbClr val="7030A0"/>
                </a:solidFill>
              </a:rPr>
              <a:t>requirements</a:t>
            </a:r>
          </a:p>
          <a:p>
            <a:pPr lvl="1"/>
            <a:r>
              <a:rPr lang="en-US" dirty="0">
                <a:solidFill>
                  <a:srgbClr val="7030A0"/>
                </a:solidFill>
              </a:rPr>
              <a:t>Requirements</a:t>
            </a:r>
            <a:r>
              <a:rPr lang="en-US" dirty="0"/>
              <a:t> are collected by </a:t>
            </a:r>
            <a:r>
              <a:rPr lang="en-US" dirty="0">
                <a:solidFill>
                  <a:srgbClr val="0070C0"/>
                </a:solidFill>
              </a:rPr>
              <a:t>interviewing </a:t>
            </a:r>
            <a:r>
              <a:rPr lang="en-US" dirty="0"/>
              <a:t>database users and managers.</a:t>
            </a:r>
          </a:p>
          <a:p>
            <a:pPr lvl="1"/>
            <a:r>
              <a:rPr lang="en-US" dirty="0"/>
              <a:t>Users are managers are familiar with the requirement </a:t>
            </a:r>
          </a:p>
          <a:p>
            <a:pPr lvl="2"/>
            <a:r>
              <a:rPr lang="en-US" dirty="0"/>
              <a:t>Old database</a:t>
            </a:r>
          </a:p>
          <a:p>
            <a:pPr lvl="2"/>
            <a:r>
              <a:rPr lang="en-US" dirty="0"/>
              <a:t>Manual process with paper records </a:t>
            </a:r>
          </a:p>
          <a:p>
            <a:pPr lvl="1"/>
            <a:r>
              <a:rPr lang="en-US" dirty="0"/>
              <a:t>Next step is to go over the notes and translate it into relationships, entities and attributes:</a:t>
            </a:r>
          </a:p>
          <a:p>
            <a:pPr lvl="2"/>
            <a:r>
              <a:rPr lang="en-US" dirty="0"/>
              <a:t> Translate nouns to entities.</a:t>
            </a:r>
          </a:p>
          <a:p>
            <a:pPr lvl="3"/>
            <a:r>
              <a:rPr lang="en-US" dirty="0"/>
              <a:t>Ignore nouns that describes specific data</a:t>
            </a:r>
          </a:p>
          <a:p>
            <a:pPr lvl="3"/>
            <a:r>
              <a:rPr lang="en-US" dirty="0"/>
              <a:t>Ignore nouns that are not relevant to the database project</a:t>
            </a:r>
          </a:p>
          <a:p>
            <a:pPr lvl="2"/>
            <a:r>
              <a:rPr lang="en-US" dirty="0"/>
              <a:t>Translate verbs to relationship</a:t>
            </a:r>
          </a:p>
          <a:p>
            <a:pPr lvl="3"/>
            <a:endParaRPr lang="en-US" dirty="0"/>
          </a:p>
          <a:p>
            <a:pPr lvl="2"/>
            <a:r>
              <a:rPr lang="en-US" dirty="0"/>
              <a:t>Translate nouns that describes specific data to attributes.</a:t>
            </a:r>
          </a:p>
          <a:p>
            <a:pPr lvl="2"/>
            <a:endParaRPr lang="en-US" dirty="0"/>
          </a:p>
          <a:p>
            <a:pPr lvl="1"/>
            <a:endParaRPr lang="en-US" dirty="0"/>
          </a:p>
          <a:p>
            <a:pPr lvl="2"/>
            <a:endParaRPr lang="en-US" dirty="0"/>
          </a:p>
        </p:txBody>
      </p:sp>
    </p:spTree>
    <p:extLst>
      <p:ext uri="{BB962C8B-B14F-4D97-AF65-F5344CB8AC3E}">
        <p14:creationId xmlns:p14="http://schemas.microsoft.com/office/powerpoint/2010/main" val="917450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F89CE-36A6-4019-A030-B3383DF8E15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10179566-FF9B-45A3-A4C6-8712F2E1CC91}"/>
              </a:ext>
            </a:extLst>
          </p:cNvPr>
          <p:cNvSpPr>
            <a:spLocks noGrp="1"/>
          </p:cNvSpPr>
          <p:nvPr>
            <p:ph idx="1"/>
          </p:nvPr>
        </p:nvSpPr>
        <p:spPr/>
        <p:txBody>
          <a:bodyPr/>
          <a:lstStyle/>
          <a:p>
            <a:pPr marL="0" indent="0">
              <a:buNone/>
            </a:pPr>
            <a:r>
              <a:rPr lang="en-US" dirty="0"/>
              <a:t>Work with the student sitting next to you to discover Entities, relationships and attribute from the text provided below:</a:t>
            </a:r>
          </a:p>
          <a:p>
            <a:pPr marL="0" indent="0">
              <a:buNone/>
            </a:pPr>
            <a:r>
              <a:rPr lang="en-US" dirty="0"/>
              <a:t> </a:t>
            </a:r>
          </a:p>
        </p:txBody>
      </p:sp>
      <p:graphicFrame>
        <p:nvGraphicFramePr>
          <p:cNvPr id="4" name="Table 4">
            <a:extLst>
              <a:ext uri="{FF2B5EF4-FFF2-40B4-BE49-F238E27FC236}">
                <a16:creationId xmlns:a16="http://schemas.microsoft.com/office/drawing/2014/main" id="{E7079A2A-4C2A-446C-A58E-2958B935E033}"/>
              </a:ext>
            </a:extLst>
          </p:cNvPr>
          <p:cNvGraphicFramePr>
            <a:graphicFrameLocks noGrp="1"/>
          </p:cNvGraphicFramePr>
          <p:nvPr>
            <p:extLst>
              <p:ext uri="{D42A27DB-BD31-4B8C-83A1-F6EECF244321}">
                <p14:modId xmlns:p14="http://schemas.microsoft.com/office/powerpoint/2010/main" val="1642574611"/>
              </p:ext>
            </p:extLst>
          </p:nvPr>
        </p:nvGraphicFramePr>
        <p:xfrm>
          <a:off x="2032000" y="2858294"/>
          <a:ext cx="8128000" cy="28346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397839634"/>
                    </a:ext>
                  </a:extLst>
                </a:gridCol>
              </a:tblGrid>
              <a:tr h="370840">
                <a:tc>
                  <a:txBody>
                    <a:bodyPr/>
                    <a:lstStyle/>
                    <a:p>
                      <a:r>
                        <a:rPr lang="en-US" sz="1800" b="0" i="0" kern="1200" dirty="0">
                          <a:solidFill>
                            <a:schemeClr val="tx1"/>
                          </a:solidFill>
                          <a:effectLst/>
                          <a:latin typeface="+mn-lt"/>
                          <a:ea typeface="+mn-ea"/>
                          <a:cs typeface="+mn-cs"/>
                        </a:rPr>
                        <a:t>We operate a comprehensive health insurance program serving policy holders across various regions. Each policy holder is given a unique number and possesses personal information such as name, address, and contact details. </a:t>
                      </a:r>
                    </a:p>
                    <a:p>
                      <a:r>
                        <a:rPr lang="en-US" sz="1800" b="0" i="0" kern="1200" dirty="0">
                          <a:solidFill>
                            <a:schemeClr val="tx1"/>
                          </a:solidFill>
                          <a:effectLst/>
                          <a:latin typeface="+mn-lt"/>
                          <a:ea typeface="+mn-ea"/>
                          <a:cs typeface="+mn-cs"/>
                        </a:rPr>
                        <a:t>Policies are dynamic and may include diverse coverage options for preventive care, specialist consultations, and hospital stays. Policies can also involve family plans covering multiple individuals, each with distinct coverage details. We partner with a network of healthcare providers, each offering a specific set of medical services. Medical services are categorized, including outpatient visits, surgeries, and diagnostic tests. When a policyholder undergoes medical treatment, we record details such as the date, cost, and diagnosis.</a:t>
                      </a:r>
                      <a:endParaRPr lang="en-US" dirty="0">
                        <a:solidFill>
                          <a:schemeClr val="tx1"/>
                        </a:solidFill>
                      </a:endParaRPr>
                    </a:p>
                  </a:txBody>
                  <a:tcPr>
                    <a:solidFill>
                      <a:schemeClr val="bg1">
                        <a:lumMod val="85000"/>
                      </a:schemeClr>
                    </a:solidFill>
                  </a:tcPr>
                </a:tc>
                <a:extLst>
                  <a:ext uri="{0D108BD9-81ED-4DB2-BD59-A6C34878D82A}">
                    <a16:rowId xmlns:a16="http://schemas.microsoft.com/office/drawing/2014/main" val="711503971"/>
                  </a:ext>
                </a:extLst>
              </a:tr>
            </a:tbl>
          </a:graphicData>
        </a:graphic>
      </p:graphicFrame>
    </p:spTree>
    <p:extLst>
      <p:ext uri="{BB962C8B-B14F-4D97-AF65-F5344CB8AC3E}">
        <p14:creationId xmlns:p14="http://schemas.microsoft.com/office/powerpoint/2010/main" val="3792259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DF424-2918-4067-8A06-1C489FB46D98}"/>
              </a:ext>
            </a:extLst>
          </p:cNvPr>
          <p:cNvSpPr>
            <a:spLocks noGrp="1"/>
          </p:cNvSpPr>
          <p:nvPr>
            <p:ph type="title"/>
          </p:nvPr>
        </p:nvSpPr>
        <p:spPr/>
        <p:txBody>
          <a:bodyPr/>
          <a:lstStyle/>
          <a:p>
            <a:r>
              <a:rPr lang="en-US" dirty="0"/>
              <a:t>Ch1.1 Outlines</a:t>
            </a:r>
          </a:p>
        </p:txBody>
      </p:sp>
      <p:sp>
        <p:nvSpPr>
          <p:cNvPr id="3" name="Content Placeholder 2">
            <a:extLst>
              <a:ext uri="{FF2B5EF4-FFF2-40B4-BE49-F238E27FC236}">
                <a16:creationId xmlns:a16="http://schemas.microsoft.com/office/drawing/2014/main" id="{310E70AD-AE96-4221-8741-D6E24A5C2330}"/>
              </a:ext>
            </a:extLst>
          </p:cNvPr>
          <p:cNvSpPr>
            <a:spLocks noGrp="1"/>
          </p:cNvSpPr>
          <p:nvPr>
            <p:ph idx="1"/>
          </p:nvPr>
        </p:nvSpPr>
        <p:spPr/>
        <p:txBody>
          <a:bodyPr/>
          <a:lstStyle/>
          <a:p>
            <a:r>
              <a:rPr lang="en-US" altLang="en-US" dirty="0"/>
              <a:t>What is a Model</a:t>
            </a:r>
          </a:p>
          <a:p>
            <a:r>
              <a:rPr lang="en-US" altLang="en-US" dirty="0"/>
              <a:t>What is data model</a:t>
            </a:r>
          </a:p>
          <a:p>
            <a:r>
              <a:rPr lang="en-US" altLang="en-US" dirty="0"/>
              <a:t>What Entity relationship diagrams (ERD) are.</a:t>
            </a:r>
          </a:p>
          <a:p>
            <a:r>
              <a:rPr lang="en-US" altLang="en-US" dirty="0"/>
              <a:t>What Entities in an ERD are?</a:t>
            </a:r>
          </a:p>
          <a:p>
            <a:r>
              <a:rPr lang="en-US" altLang="en-US" dirty="0"/>
              <a:t>What Attributes in an ERD are?</a:t>
            </a:r>
          </a:p>
          <a:p>
            <a:r>
              <a:rPr lang="en-US" altLang="en-US" dirty="0"/>
              <a:t>What Relationships in an ERD are?</a:t>
            </a:r>
          </a:p>
          <a:p>
            <a:r>
              <a:rPr lang="en-US" altLang="en-US" dirty="0"/>
              <a:t>How to start an ERD .</a:t>
            </a:r>
          </a:p>
          <a:p>
            <a:endParaRPr lang="en-US" dirty="0"/>
          </a:p>
        </p:txBody>
      </p:sp>
    </p:spTree>
    <p:extLst>
      <p:ext uri="{BB962C8B-B14F-4D97-AF65-F5344CB8AC3E}">
        <p14:creationId xmlns:p14="http://schemas.microsoft.com/office/powerpoint/2010/main" val="23479444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F89CE-36A6-4019-A030-B3383DF8E15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10179566-FF9B-45A3-A4C6-8712F2E1CC91}"/>
              </a:ext>
            </a:extLst>
          </p:cNvPr>
          <p:cNvSpPr>
            <a:spLocks noGrp="1"/>
          </p:cNvSpPr>
          <p:nvPr>
            <p:ph idx="1"/>
          </p:nvPr>
        </p:nvSpPr>
        <p:spPr/>
        <p:txBody>
          <a:bodyPr/>
          <a:lstStyle/>
          <a:p>
            <a:pPr marL="0" indent="0">
              <a:buNone/>
            </a:pPr>
            <a:r>
              <a:rPr lang="en-US" dirty="0"/>
              <a:t>Discovering entities:</a:t>
            </a:r>
          </a:p>
          <a:p>
            <a:pPr marL="0" indent="0">
              <a:buNone/>
            </a:pPr>
            <a:r>
              <a:rPr lang="en-US" dirty="0"/>
              <a:t> </a:t>
            </a:r>
          </a:p>
        </p:txBody>
      </p:sp>
      <p:graphicFrame>
        <p:nvGraphicFramePr>
          <p:cNvPr id="4" name="Table 4">
            <a:extLst>
              <a:ext uri="{FF2B5EF4-FFF2-40B4-BE49-F238E27FC236}">
                <a16:creationId xmlns:a16="http://schemas.microsoft.com/office/drawing/2014/main" id="{E7079A2A-4C2A-446C-A58E-2958B935E033}"/>
              </a:ext>
            </a:extLst>
          </p:cNvPr>
          <p:cNvGraphicFramePr>
            <a:graphicFrameLocks noGrp="1"/>
          </p:cNvGraphicFramePr>
          <p:nvPr>
            <p:extLst>
              <p:ext uri="{D42A27DB-BD31-4B8C-83A1-F6EECF244321}">
                <p14:modId xmlns:p14="http://schemas.microsoft.com/office/powerpoint/2010/main" val="335187605"/>
              </p:ext>
            </p:extLst>
          </p:nvPr>
        </p:nvGraphicFramePr>
        <p:xfrm>
          <a:off x="2032000" y="2858294"/>
          <a:ext cx="8128000" cy="28346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397839634"/>
                    </a:ext>
                  </a:extLst>
                </a:gridCol>
              </a:tblGrid>
              <a:tr h="370840">
                <a:tc>
                  <a:txBody>
                    <a:bodyPr/>
                    <a:lstStyle/>
                    <a:p>
                      <a:r>
                        <a:rPr lang="en-US" sz="1800" b="0" i="0" kern="1200" dirty="0">
                          <a:solidFill>
                            <a:schemeClr val="tx1"/>
                          </a:solidFill>
                          <a:effectLst/>
                          <a:latin typeface="+mn-lt"/>
                          <a:ea typeface="+mn-ea"/>
                          <a:cs typeface="+mn-cs"/>
                        </a:rPr>
                        <a:t>We operate a comprehensive health insurance program serving </a:t>
                      </a:r>
                      <a:r>
                        <a:rPr lang="en-US" sz="1800" b="0" i="0" u="sng" kern="1200" dirty="0">
                          <a:solidFill>
                            <a:srgbClr val="0070C0"/>
                          </a:solidFill>
                          <a:effectLst/>
                          <a:latin typeface="+mn-lt"/>
                          <a:ea typeface="+mn-ea"/>
                          <a:cs typeface="+mn-cs"/>
                        </a:rPr>
                        <a:t>policy holders </a:t>
                      </a:r>
                      <a:r>
                        <a:rPr lang="en-US" sz="1800" b="0" i="0" kern="1200" dirty="0">
                          <a:solidFill>
                            <a:schemeClr val="tx1"/>
                          </a:solidFill>
                          <a:effectLst/>
                          <a:latin typeface="+mn-lt"/>
                          <a:ea typeface="+mn-ea"/>
                          <a:cs typeface="+mn-cs"/>
                        </a:rPr>
                        <a:t>across various regions. Each policy holder is given a unique number and possesses personal information such as name, address, and contact details. </a:t>
                      </a:r>
                    </a:p>
                    <a:p>
                      <a:r>
                        <a:rPr lang="en-US" sz="1800" b="0" i="0" u="sng" kern="1200" dirty="0">
                          <a:solidFill>
                            <a:schemeClr val="accent2">
                              <a:lumMod val="50000"/>
                            </a:schemeClr>
                          </a:solidFill>
                          <a:effectLst/>
                          <a:latin typeface="+mn-lt"/>
                          <a:ea typeface="+mn-ea"/>
                          <a:cs typeface="+mn-cs"/>
                        </a:rPr>
                        <a:t>Policies </a:t>
                      </a:r>
                      <a:r>
                        <a:rPr lang="en-US" sz="1800" b="0" i="0" kern="1200" dirty="0">
                          <a:solidFill>
                            <a:schemeClr val="tx1"/>
                          </a:solidFill>
                          <a:effectLst/>
                          <a:latin typeface="+mn-lt"/>
                          <a:ea typeface="+mn-ea"/>
                          <a:cs typeface="+mn-cs"/>
                        </a:rPr>
                        <a:t>are dynamic and may include diverse coverage options for preventive care, specialist consultations, and hospital stays. Policies can also involve family plans covering multiple </a:t>
                      </a:r>
                      <a:r>
                        <a:rPr lang="en-US" sz="1800" b="0" i="0" u="sng" kern="1200" dirty="0">
                          <a:solidFill>
                            <a:schemeClr val="accent3">
                              <a:lumMod val="50000"/>
                            </a:schemeClr>
                          </a:solidFill>
                          <a:effectLst/>
                          <a:latin typeface="+mn-lt"/>
                          <a:ea typeface="+mn-ea"/>
                          <a:cs typeface="+mn-cs"/>
                        </a:rPr>
                        <a:t>individuals</a:t>
                      </a:r>
                      <a:r>
                        <a:rPr lang="en-US" sz="1800" b="0" i="0" kern="1200" dirty="0">
                          <a:solidFill>
                            <a:schemeClr val="tx1"/>
                          </a:solidFill>
                          <a:effectLst/>
                          <a:latin typeface="+mn-lt"/>
                          <a:ea typeface="+mn-ea"/>
                          <a:cs typeface="+mn-cs"/>
                        </a:rPr>
                        <a:t>, each with distinct coverage details. We partner with a network of </a:t>
                      </a:r>
                      <a:r>
                        <a:rPr lang="en-US" sz="1800" b="0" i="0" u="sng" kern="1200" dirty="0">
                          <a:solidFill>
                            <a:schemeClr val="accent4">
                              <a:lumMod val="50000"/>
                            </a:schemeClr>
                          </a:solidFill>
                          <a:effectLst/>
                          <a:latin typeface="+mn-lt"/>
                          <a:ea typeface="+mn-ea"/>
                          <a:cs typeface="+mn-cs"/>
                        </a:rPr>
                        <a:t>healthcare providers</a:t>
                      </a:r>
                      <a:r>
                        <a:rPr lang="en-US" sz="1800" b="0" i="0" kern="1200" dirty="0">
                          <a:solidFill>
                            <a:schemeClr val="tx1"/>
                          </a:solidFill>
                          <a:effectLst/>
                          <a:latin typeface="+mn-lt"/>
                          <a:ea typeface="+mn-ea"/>
                          <a:cs typeface="+mn-cs"/>
                        </a:rPr>
                        <a:t>, each offering a specific set of medical services. </a:t>
                      </a:r>
                      <a:r>
                        <a:rPr lang="en-US" sz="1800" b="0" i="0" u="sng" kern="1200" dirty="0">
                          <a:solidFill>
                            <a:schemeClr val="accent5">
                              <a:lumMod val="50000"/>
                            </a:schemeClr>
                          </a:solidFill>
                          <a:effectLst/>
                          <a:latin typeface="+mn-lt"/>
                          <a:ea typeface="+mn-ea"/>
                          <a:cs typeface="+mn-cs"/>
                        </a:rPr>
                        <a:t>Medical services </a:t>
                      </a:r>
                      <a:r>
                        <a:rPr lang="en-US" sz="1800" b="0" i="0" kern="1200" dirty="0">
                          <a:solidFill>
                            <a:schemeClr val="tx1"/>
                          </a:solidFill>
                          <a:effectLst/>
                          <a:latin typeface="+mn-lt"/>
                          <a:ea typeface="+mn-ea"/>
                          <a:cs typeface="+mn-cs"/>
                        </a:rPr>
                        <a:t>are categorized, including outpatient visits, surgeries, and diagnostic tests. When a policyholder undergoes </a:t>
                      </a:r>
                      <a:r>
                        <a:rPr lang="en-US" sz="1800" b="0" i="0" u="sng" kern="1200" dirty="0">
                          <a:solidFill>
                            <a:schemeClr val="accent6">
                              <a:lumMod val="50000"/>
                            </a:schemeClr>
                          </a:solidFill>
                          <a:effectLst/>
                          <a:latin typeface="+mn-lt"/>
                          <a:ea typeface="+mn-ea"/>
                          <a:cs typeface="+mn-cs"/>
                        </a:rPr>
                        <a:t>medical treatment</a:t>
                      </a:r>
                      <a:r>
                        <a:rPr lang="en-US" sz="1800" b="0" i="0" kern="1200" dirty="0">
                          <a:solidFill>
                            <a:schemeClr val="tx1"/>
                          </a:solidFill>
                          <a:effectLst/>
                          <a:latin typeface="+mn-lt"/>
                          <a:ea typeface="+mn-ea"/>
                          <a:cs typeface="+mn-cs"/>
                        </a:rPr>
                        <a:t>, we record details such as the date, cost, and diagnosis.</a:t>
                      </a:r>
                      <a:endParaRPr lang="en-US" dirty="0">
                        <a:solidFill>
                          <a:schemeClr val="tx1"/>
                        </a:solidFill>
                      </a:endParaRPr>
                    </a:p>
                  </a:txBody>
                  <a:tcPr>
                    <a:solidFill>
                      <a:schemeClr val="bg1">
                        <a:lumMod val="85000"/>
                      </a:schemeClr>
                    </a:solidFill>
                  </a:tcPr>
                </a:tc>
                <a:extLst>
                  <a:ext uri="{0D108BD9-81ED-4DB2-BD59-A6C34878D82A}">
                    <a16:rowId xmlns:a16="http://schemas.microsoft.com/office/drawing/2014/main" val="711503971"/>
                  </a:ext>
                </a:extLst>
              </a:tr>
            </a:tbl>
          </a:graphicData>
        </a:graphic>
      </p:graphicFrame>
    </p:spTree>
    <p:extLst>
      <p:ext uri="{BB962C8B-B14F-4D97-AF65-F5344CB8AC3E}">
        <p14:creationId xmlns:p14="http://schemas.microsoft.com/office/powerpoint/2010/main" val="1305383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F89CE-36A6-4019-A030-B3383DF8E15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10179566-FF9B-45A3-A4C6-8712F2E1CC91}"/>
              </a:ext>
            </a:extLst>
          </p:cNvPr>
          <p:cNvSpPr>
            <a:spLocks noGrp="1"/>
          </p:cNvSpPr>
          <p:nvPr>
            <p:ph idx="1"/>
          </p:nvPr>
        </p:nvSpPr>
        <p:spPr/>
        <p:txBody>
          <a:bodyPr/>
          <a:lstStyle/>
          <a:p>
            <a:pPr marL="0" indent="0">
              <a:buNone/>
            </a:pPr>
            <a:r>
              <a:rPr lang="en-US" dirty="0"/>
              <a:t>Discovering attributes:</a:t>
            </a:r>
          </a:p>
          <a:p>
            <a:pPr marL="0" indent="0">
              <a:buNone/>
            </a:pPr>
            <a:r>
              <a:rPr lang="en-US" dirty="0"/>
              <a:t> </a:t>
            </a:r>
          </a:p>
        </p:txBody>
      </p:sp>
      <p:graphicFrame>
        <p:nvGraphicFramePr>
          <p:cNvPr id="4" name="Table 4">
            <a:extLst>
              <a:ext uri="{FF2B5EF4-FFF2-40B4-BE49-F238E27FC236}">
                <a16:creationId xmlns:a16="http://schemas.microsoft.com/office/drawing/2014/main" id="{E7079A2A-4C2A-446C-A58E-2958B935E033}"/>
              </a:ext>
            </a:extLst>
          </p:cNvPr>
          <p:cNvGraphicFramePr>
            <a:graphicFrameLocks noGrp="1"/>
          </p:cNvGraphicFramePr>
          <p:nvPr>
            <p:extLst>
              <p:ext uri="{D42A27DB-BD31-4B8C-83A1-F6EECF244321}">
                <p14:modId xmlns:p14="http://schemas.microsoft.com/office/powerpoint/2010/main" val="3969752469"/>
              </p:ext>
            </p:extLst>
          </p:nvPr>
        </p:nvGraphicFramePr>
        <p:xfrm>
          <a:off x="2032000" y="2858294"/>
          <a:ext cx="8128000" cy="28346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397839634"/>
                    </a:ext>
                  </a:extLst>
                </a:gridCol>
              </a:tblGrid>
              <a:tr h="370840">
                <a:tc>
                  <a:txBody>
                    <a:bodyPr/>
                    <a:lstStyle/>
                    <a:p>
                      <a:r>
                        <a:rPr lang="en-US" sz="1800" b="0" i="0" kern="1200" dirty="0">
                          <a:solidFill>
                            <a:schemeClr val="tx1"/>
                          </a:solidFill>
                          <a:effectLst/>
                          <a:latin typeface="+mn-lt"/>
                          <a:ea typeface="+mn-ea"/>
                          <a:cs typeface="+mn-cs"/>
                        </a:rPr>
                        <a:t>We operate a comprehensive health insurance program serving </a:t>
                      </a:r>
                      <a:r>
                        <a:rPr lang="en-US" sz="1800" b="0" i="0" u="sng" kern="1200" dirty="0">
                          <a:solidFill>
                            <a:srgbClr val="0070C0"/>
                          </a:solidFill>
                          <a:effectLst/>
                          <a:latin typeface="+mn-lt"/>
                          <a:ea typeface="+mn-ea"/>
                          <a:cs typeface="+mn-cs"/>
                        </a:rPr>
                        <a:t>policy holders </a:t>
                      </a:r>
                      <a:r>
                        <a:rPr lang="en-US" sz="1800" b="0" i="0" kern="1200" dirty="0">
                          <a:solidFill>
                            <a:schemeClr val="tx1"/>
                          </a:solidFill>
                          <a:effectLst/>
                          <a:latin typeface="+mn-lt"/>
                          <a:ea typeface="+mn-ea"/>
                          <a:cs typeface="+mn-cs"/>
                        </a:rPr>
                        <a:t>across various regions. Each policy holder is given a </a:t>
                      </a:r>
                      <a:r>
                        <a:rPr lang="en-US" sz="1800" b="0" i="1" kern="1200" dirty="0">
                          <a:solidFill>
                            <a:schemeClr val="accent1">
                              <a:lumMod val="75000"/>
                            </a:schemeClr>
                          </a:solidFill>
                          <a:effectLst/>
                          <a:latin typeface="+mn-lt"/>
                          <a:ea typeface="+mn-ea"/>
                          <a:cs typeface="+mn-cs"/>
                        </a:rPr>
                        <a:t>unique number </a:t>
                      </a:r>
                      <a:r>
                        <a:rPr lang="en-US" sz="1800" b="0" i="0" kern="1200" dirty="0">
                          <a:solidFill>
                            <a:schemeClr val="tx1"/>
                          </a:solidFill>
                          <a:effectLst/>
                          <a:latin typeface="+mn-lt"/>
                          <a:ea typeface="+mn-ea"/>
                          <a:cs typeface="+mn-cs"/>
                        </a:rPr>
                        <a:t>and possesses personal information such as </a:t>
                      </a:r>
                      <a:r>
                        <a:rPr lang="en-US" sz="1800" b="0" i="1" kern="1200" dirty="0">
                          <a:solidFill>
                            <a:schemeClr val="accent1">
                              <a:lumMod val="75000"/>
                            </a:schemeClr>
                          </a:solidFill>
                          <a:effectLst/>
                          <a:latin typeface="+mn-lt"/>
                          <a:ea typeface="+mn-ea"/>
                          <a:cs typeface="+mn-cs"/>
                        </a:rPr>
                        <a:t>name</a:t>
                      </a:r>
                      <a:r>
                        <a:rPr lang="en-US" sz="1800" b="0" i="0" kern="1200" dirty="0">
                          <a:solidFill>
                            <a:schemeClr val="tx1"/>
                          </a:solidFill>
                          <a:effectLst/>
                          <a:latin typeface="+mn-lt"/>
                          <a:ea typeface="+mn-ea"/>
                          <a:cs typeface="+mn-cs"/>
                        </a:rPr>
                        <a:t>, </a:t>
                      </a:r>
                      <a:r>
                        <a:rPr lang="en-US" sz="1800" b="0" i="1" kern="1200" dirty="0">
                          <a:solidFill>
                            <a:schemeClr val="accent1">
                              <a:lumMod val="75000"/>
                            </a:schemeClr>
                          </a:solidFill>
                          <a:effectLst/>
                          <a:latin typeface="+mn-lt"/>
                          <a:ea typeface="+mn-ea"/>
                          <a:cs typeface="+mn-cs"/>
                        </a:rPr>
                        <a:t>address</a:t>
                      </a:r>
                      <a:r>
                        <a:rPr lang="en-US" sz="1800" b="0" i="0" kern="1200" dirty="0">
                          <a:solidFill>
                            <a:schemeClr val="tx1"/>
                          </a:solidFill>
                          <a:effectLst/>
                          <a:latin typeface="+mn-lt"/>
                          <a:ea typeface="+mn-ea"/>
                          <a:cs typeface="+mn-cs"/>
                        </a:rPr>
                        <a:t>, and </a:t>
                      </a:r>
                      <a:r>
                        <a:rPr lang="en-US" sz="1800" b="0" i="1" kern="1200" dirty="0">
                          <a:solidFill>
                            <a:schemeClr val="accent1">
                              <a:lumMod val="75000"/>
                            </a:schemeClr>
                          </a:solidFill>
                          <a:effectLst/>
                          <a:latin typeface="+mn-lt"/>
                          <a:ea typeface="+mn-ea"/>
                          <a:cs typeface="+mn-cs"/>
                        </a:rPr>
                        <a:t>contact details</a:t>
                      </a:r>
                      <a:r>
                        <a:rPr lang="en-US" sz="1800" b="0" i="0" kern="1200" dirty="0">
                          <a:solidFill>
                            <a:schemeClr val="tx1"/>
                          </a:solidFill>
                          <a:effectLst/>
                          <a:latin typeface="+mn-lt"/>
                          <a:ea typeface="+mn-ea"/>
                          <a:cs typeface="+mn-cs"/>
                        </a:rPr>
                        <a:t>. </a:t>
                      </a:r>
                    </a:p>
                    <a:p>
                      <a:r>
                        <a:rPr lang="en-US" sz="1800" b="0" i="0" u="sng" kern="1200" dirty="0">
                          <a:solidFill>
                            <a:schemeClr val="accent2">
                              <a:lumMod val="50000"/>
                            </a:schemeClr>
                          </a:solidFill>
                          <a:effectLst/>
                          <a:latin typeface="+mn-lt"/>
                          <a:ea typeface="+mn-ea"/>
                          <a:cs typeface="+mn-cs"/>
                        </a:rPr>
                        <a:t>Policies </a:t>
                      </a:r>
                      <a:r>
                        <a:rPr lang="en-US" sz="1800" b="0" i="0" kern="1200" dirty="0">
                          <a:solidFill>
                            <a:schemeClr val="tx1"/>
                          </a:solidFill>
                          <a:effectLst/>
                          <a:latin typeface="+mn-lt"/>
                          <a:ea typeface="+mn-ea"/>
                          <a:cs typeface="+mn-cs"/>
                        </a:rPr>
                        <a:t>are dynamic and may include diverse </a:t>
                      </a:r>
                      <a:r>
                        <a:rPr lang="en-US" sz="1800" b="0" i="1" kern="1200" dirty="0">
                          <a:solidFill>
                            <a:schemeClr val="accent2">
                              <a:lumMod val="50000"/>
                            </a:schemeClr>
                          </a:solidFill>
                          <a:effectLst/>
                          <a:latin typeface="+mn-lt"/>
                          <a:ea typeface="+mn-ea"/>
                          <a:cs typeface="+mn-cs"/>
                        </a:rPr>
                        <a:t>coverage options </a:t>
                      </a:r>
                      <a:r>
                        <a:rPr lang="en-US" sz="1800" b="0" i="0" kern="1200" dirty="0">
                          <a:solidFill>
                            <a:schemeClr val="tx1"/>
                          </a:solidFill>
                          <a:effectLst/>
                          <a:latin typeface="+mn-lt"/>
                          <a:ea typeface="+mn-ea"/>
                          <a:cs typeface="+mn-cs"/>
                        </a:rPr>
                        <a:t>for preventive care, specialist consultations, and hospital stays. Policies can also involve family plans covering multiple </a:t>
                      </a:r>
                      <a:r>
                        <a:rPr lang="en-US" sz="1800" b="0" i="0" u="sng" kern="1200" dirty="0">
                          <a:solidFill>
                            <a:schemeClr val="accent3">
                              <a:lumMod val="50000"/>
                            </a:schemeClr>
                          </a:solidFill>
                          <a:effectLst/>
                          <a:latin typeface="+mn-lt"/>
                          <a:ea typeface="+mn-ea"/>
                          <a:cs typeface="+mn-cs"/>
                        </a:rPr>
                        <a:t>individuals</a:t>
                      </a:r>
                      <a:r>
                        <a:rPr lang="en-US" sz="1800" b="0" i="0" kern="1200" dirty="0">
                          <a:solidFill>
                            <a:schemeClr val="tx1"/>
                          </a:solidFill>
                          <a:effectLst/>
                          <a:latin typeface="+mn-lt"/>
                          <a:ea typeface="+mn-ea"/>
                          <a:cs typeface="+mn-cs"/>
                        </a:rPr>
                        <a:t>, each with </a:t>
                      </a:r>
                      <a:r>
                        <a:rPr lang="en-US" sz="1800" b="0" i="1" kern="1200" dirty="0">
                          <a:solidFill>
                            <a:schemeClr val="accent3">
                              <a:lumMod val="50000"/>
                            </a:schemeClr>
                          </a:solidFill>
                          <a:effectLst/>
                          <a:latin typeface="+mn-lt"/>
                          <a:ea typeface="+mn-ea"/>
                          <a:cs typeface="+mn-cs"/>
                        </a:rPr>
                        <a:t>distinct coverage details</a:t>
                      </a:r>
                      <a:r>
                        <a:rPr lang="en-US" sz="1800" b="0" i="0" kern="1200" dirty="0">
                          <a:solidFill>
                            <a:schemeClr val="tx1"/>
                          </a:solidFill>
                          <a:effectLst/>
                          <a:latin typeface="+mn-lt"/>
                          <a:ea typeface="+mn-ea"/>
                          <a:cs typeface="+mn-cs"/>
                        </a:rPr>
                        <a:t>. We partner with a network of </a:t>
                      </a:r>
                      <a:r>
                        <a:rPr lang="en-US" sz="1800" b="0" i="0" u="sng" kern="1200" dirty="0">
                          <a:solidFill>
                            <a:schemeClr val="accent4">
                              <a:lumMod val="50000"/>
                            </a:schemeClr>
                          </a:solidFill>
                          <a:effectLst/>
                          <a:latin typeface="+mn-lt"/>
                          <a:ea typeface="+mn-ea"/>
                          <a:cs typeface="+mn-cs"/>
                        </a:rPr>
                        <a:t>healthcare providers</a:t>
                      </a:r>
                      <a:r>
                        <a:rPr lang="en-US" sz="1800" b="0" i="0" kern="1200" dirty="0">
                          <a:solidFill>
                            <a:schemeClr val="tx1"/>
                          </a:solidFill>
                          <a:effectLst/>
                          <a:latin typeface="+mn-lt"/>
                          <a:ea typeface="+mn-ea"/>
                          <a:cs typeface="+mn-cs"/>
                        </a:rPr>
                        <a:t>, each offering a specific set of medical </a:t>
                      </a:r>
                      <a:r>
                        <a:rPr lang="en-US" sz="1800" b="0" i="1" kern="1200" dirty="0">
                          <a:solidFill>
                            <a:schemeClr val="accent4">
                              <a:lumMod val="50000"/>
                            </a:schemeClr>
                          </a:solidFill>
                          <a:effectLst/>
                          <a:latin typeface="+mn-lt"/>
                          <a:ea typeface="+mn-ea"/>
                          <a:cs typeface="+mn-cs"/>
                        </a:rPr>
                        <a:t>services</a:t>
                      </a:r>
                      <a:r>
                        <a:rPr lang="en-US" sz="1800" b="0" i="0" kern="1200" dirty="0">
                          <a:solidFill>
                            <a:schemeClr val="tx1"/>
                          </a:solidFill>
                          <a:effectLst/>
                          <a:latin typeface="+mn-lt"/>
                          <a:ea typeface="+mn-ea"/>
                          <a:cs typeface="+mn-cs"/>
                        </a:rPr>
                        <a:t>. </a:t>
                      </a:r>
                      <a:r>
                        <a:rPr lang="en-US" sz="1800" b="0" i="0" u="sng" kern="1200" dirty="0">
                          <a:solidFill>
                            <a:schemeClr val="accent6">
                              <a:lumMod val="50000"/>
                            </a:schemeClr>
                          </a:solidFill>
                          <a:effectLst/>
                          <a:latin typeface="+mn-lt"/>
                          <a:ea typeface="+mn-ea"/>
                          <a:cs typeface="+mn-cs"/>
                        </a:rPr>
                        <a:t>Medical services </a:t>
                      </a:r>
                      <a:r>
                        <a:rPr lang="en-US" sz="1800" b="0" i="0" kern="1200" dirty="0">
                          <a:solidFill>
                            <a:schemeClr val="tx1"/>
                          </a:solidFill>
                          <a:effectLst/>
                          <a:latin typeface="+mn-lt"/>
                          <a:ea typeface="+mn-ea"/>
                          <a:cs typeface="+mn-cs"/>
                        </a:rPr>
                        <a:t>are categorized, including </a:t>
                      </a:r>
                      <a:r>
                        <a:rPr lang="en-US" sz="1800" b="0" i="0" u="none" kern="1200" dirty="0">
                          <a:solidFill>
                            <a:schemeClr val="tx1"/>
                          </a:solidFill>
                          <a:effectLst/>
                          <a:latin typeface="+mn-lt"/>
                          <a:ea typeface="+mn-ea"/>
                          <a:cs typeface="+mn-cs"/>
                        </a:rPr>
                        <a:t>outpatient visits</a:t>
                      </a:r>
                      <a:r>
                        <a:rPr lang="en-US" sz="1800" b="0" i="0" kern="1200" dirty="0">
                          <a:solidFill>
                            <a:schemeClr val="tx1"/>
                          </a:solidFill>
                          <a:effectLst/>
                          <a:latin typeface="+mn-lt"/>
                          <a:ea typeface="+mn-ea"/>
                          <a:cs typeface="+mn-cs"/>
                        </a:rPr>
                        <a:t>, </a:t>
                      </a:r>
                      <a:r>
                        <a:rPr lang="en-US" sz="1800" b="0" i="0" u="none" kern="1200" dirty="0">
                          <a:solidFill>
                            <a:schemeClr val="tx1"/>
                          </a:solidFill>
                          <a:effectLst/>
                          <a:latin typeface="+mn-lt"/>
                          <a:ea typeface="+mn-ea"/>
                          <a:cs typeface="+mn-cs"/>
                        </a:rPr>
                        <a:t>surgeries</a:t>
                      </a:r>
                      <a:r>
                        <a:rPr lang="en-US" sz="1800" b="0" i="0" kern="1200" dirty="0">
                          <a:solidFill>
                            <a:schemeClr val="tx1"/>
                          </a:solidFill>
                          <a:effectLst/>
                          <a:latin typeface="+mn-lt"/>
                          <a:ea typeface="+mn-ea"/>
                          <a:cs typeface="+mn-cs"/>
                        </a:rPr>
                        <a:t>, and diagnostic</a:t>
                      </a:r>
                      <a:r>
                        <a:rPr lang="en-US" sz="1800" b="0" i="1" kern="1200" dirty="0">
                          <a:solidFill>
                            <a:schemeClr val="tx1"/>
                          </a:solidFill>
                          <a:effectLst/>
                          <a:latin typeface="+mn-lt"/>
                          <a:ea typeface="+mn-ea"/>
                          <a:cs typeface="+mn-cs"/>
                        </a:rPr>
                        <a:t> </a:t>
                      </a:r>
                      <a:r>
                        <a:rPr lang="en-US" sz="1800" b="0" i="0" kern="1200" dirty="0">
                          <a:solidFill>
                            <a:schemeClr val="tx1"/>
                          </a:solidFill>
                          <a:effectLst/>
                          <a:latin typeface="+mn-lt"/>
                          <a:ea typeface="+mn-ea"/>
                          <a:cs typeface="+mn-cs"/>
                        </a:rPr>
                        <a:t>tests. When a policyholder undergoes </a:t>
                      </a:r>
                      <a:r>
                        <a:rPr lang="en-US" sz="1800" b="0" i="0" u="none" kern="1200" dirty="0">
                          <a:solidFill>
                            <a:schemeClr val="tx1"/>
                          </a:solidFill>
                          <a:effectLst/>
                          <a:latin typeface="+mn-lt"/>
                          <a:ea typeface="+mn-ea"/>
                          <a:cs typeface="+mn-cs"/>
                        </a:rPr>
                        <a:t>medical treatment</a:t>
                      </a:r>
                      <a:r>
                        <a:rPr lang="en-US" sz="1800" b="0" i="0" kern="1200" dirty="0">
                          <a:solidFill>
                            <a:schemeClr val="tx1"/>
                          </a:solidFill>
                          <a:effectLst/>
                          <a:latin typeface="+mn-lt"/>
                          <a:ea typeface="+mn-ea"/>
                          <a:cs typeface="+mn-cs"/>
                        </a:rPr>
                        <a:t>, we record details such as the </a:t>
                      </a:r>
                      <a:r>
                        <a:rPr lang="en-US" sz="1800" b="0" i="1" kern="1200" dirty="0">
                          <a:solidFill>
                            <a:schemeClr val="accent6">
                              <a:lumMod val="50000"/>
                            </a:schemeClr>
                          </a:solidFill>
                          <a:effectLst/>
                          <a:latin typeface="+mn-lt"/>
                          <a:ea typeface="+mn-ea"/>
                          <a:cs typeface="+mn-cs"/>
                        </a:rPr>
                        <a:t>date</a:t>
                      </a:r>
                      <a:r>
                        <a:rPr lang="en-US" sz="1800" b="0" i="0" kern="1200" dirty="0">
                          <a:solidFill>
                            <a:schemeClr val="tx1"/>
                          </a:solidFill>
                          <a:effectLst/>
                          <a:latin typeface="+mn-lt"/>
                          <a:ea typeface="+mn-ea"/>
                          <a:cs typeface="+mn-cs"/>
                        </a:rPr>
                        <a:t>, </a:t>
                      </a:r>
                      <a:r>
                        <a:rPr lang="en-US" sz="1800" b="0" i="1" kern="1200" dirty="0">
                          <a:solidFill>
                            <a:schemeClr val="accent6">
                              <a:lumMod val="50000"/>
                            </a:schemeClr>
                          </a:solidFill>
                          <a:effectLst/>
                          <a:latin typeface="+mn-lt"/>
                          <a:ea typeface="+mn-ea"/>
                          <a:cs typeface="+mn-cs"/>
                        </a:rPr>
                        <a:t>cost</a:t>
                      </a:r>
                      <a:r>
                        <a:rPr lang="en-US" sz="1800" b="0" i="0" kern="1200" dirty="0">
                          <a:solidFill>
                            <a:schemeClr val="tx1"/>
                          </a:solidFill>
                          <a:effectLst/>
                          <a:latin typeface="+mn-lt"/>
                          <a:ea typeface="+mn-ea"/>
                          <a:cs typeface="+mn-cs"/>
                        </a:rPr>
                        <a:t>, and </a:t>
                      </a:r>
                      <a:r>
                        <a:rPr lang="en-US" sz="1800" b="0" i="1" kern="1200" dirty="0">
                          <a:solidFill>
                            <a:schemeClr val="accent6">
                              <a:lumMod val="50000"/>
                            </a:schemeClr>
                          </a:solidFill>
                          <a:effectLst/>
                          <a:latin typeface="+mn-lt"/>
                          <a:ea typeface="+mn-ea"/>
                          <a:cs typeface="+mn-cs"/>
                        </a:rPr>
                        <a:t>diagnosis</a:t>
                      </a:r>
                      <a:r>
                        <a:rPr lang="en-US" sz="1800" b="0" i="0" kern="1200" dirty="0">
                          <a:solidFill>
                            <a:schemeClr val="tx1"/>
                          </a:solidFill>
                          <a:effectLst/>
                          <a:latin typeface="+mn-lt"/>
                          <a:ea typeface="+mn-ea"/>
                          <a:cs typeface="+mn-cs"/>
                        </a:rPr>
                        <a:t>.</a:t>
                      </a:r>
                      <a:endParaRPr lang="en-US" dirty="0">
                        <a:solidFill>
                          <a:schemeClr val="tx1"/>
                        </a:solidFill>
                      </a:endParaRPr>
                    </a:p>
                  </a:txBody>
                  <a:tcPr>
                    <a:solidFill>
                      <a:schemeClr val="bg1">
                        <a:lumMod val="85000"/>
                      </a:schemeClr>
                    </a:solidFill>
                  </a:tcPr>
                </a:tc>
                <a:extLst>
                  <a:ext uri="{0D108BD9-81ED-4DB2-BD59-A6C34878D82A}">
                    <a16:rowId xmlns:a16="http://schemas.microsoft.com/office/drawing/2014/main" val="711503971"/>
                  </a:ext>
                </a:extLst>
              </a:tr>
            </a:tbl>
          </a:graphicData>
        </a:graphic>
      </p:graphicFrame>
    </p:spTree>
    <p:extLst>
      <p:ext uri="{BB962C8B-B14F-4D97-AF65-F5344CB8AC3E}">
        <p14:creationId xmlns:p14="http://schemas.microsoft.com/office/powerpoint/2010/main" val="2129916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7AA17-4A8A-42B9-8266-5BA7401DB0AB}"/>
              </a:ext>
            </a:extLst>
          </p:cNvPr>
          <p:cNvSpPr>
            <a:spLocks noGrp="1"/>
          </p:cNvSpPr>
          <p:nvPr>
            <p:ph type="title"/>
          </p:nvPr>
        </p:nvSpPr>
        <p:spPr/>
        <p:txBody>
          <a:bodyPr/>
          <a:lstStyle/>
          <a:p>
            <a:r>
              <a:rPr lang="en-US" dirty="0"/>
              <a:t>Create outlines for the ERD</a:t>
            </a:r>
          </a:p>
        </p:txBody>
      </p:sp>
      <p:graphicFrame>
        <p:nvGraphicFramePr>
          <p:cNvPr id="4" name="Table 4">
            <a:extLst>
              <a:ext uri="{FF2B5EF4-FFF2-40B4-BE49-F238E27FC236}">
                <a16:creationId xmlns:a16="http://schemas.microsoft.com/office/drawing/2014/main" id="{0BB6AB22-72F5-43EF-A656-72FC0A9ED253}"/>
              </a:ext>
            </a:extLst>
          </p:cNvPr>
          <p:cNvGraphicFramePr>
            <a:graphicFrameLocks noGrp="1"/>
          </p:cNvGraphicFramePr>
          <p:nvPr>
            <p:ph idx="1"/>
            <p:extLst>
              <p:ext uri="{D42A27DB-BD31-4B8C-83A1-F6EECF244321}">
                <p14:modId xmlns:p14="http://schemas.microsoft.com/office/powerpoint/2010/main" val="35442995"/>
              </p:ext>
            </p:extLst>
          </p:nvPr>
        </p:nvGraphicFramePr>
        <p:xfrm>
          <a:off x="838200" y="1825625"/>
          <a:ext cx="1821024" cy="1854200"/>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err="1"/>
                        <a:t>PolicyHolder</a:t>
                      </a:r>
                      <a:endParaRPr lang="en-US" dirty="0"/>
                    </a:p>
                  </a:txBody>
                  <a:tcPr/>
                </a:tc>
                <a:extLst>
                  <a:ext uri="{0D108BD9-81ED-4DB2-BD59-A6C34878D82A}">
                    <a16:rowId xmlns:a16="http://schemas.microsoft.com/office/drawing/2014/main" val="2391218933"/>
                  </a:ext>
                </a:extLst>
              </a:tr>
              <a:tr h="370840">
                <a:tc>
                  <a:txBody>
                    <a:bodyPr/>
                    <a:lstStyle/>
                    <a:p>
                      <a:r>
                        <a:rPr lang="en-US" dirty="0" err="1"/>
                        <a:t>MemberID</a:t>
                      </a:r>
                      <a:endParaRPr lang="en-US" dirty="0"/>
                    </a:p>
                  </a:txBody>
                  <a:tcPr/>
                </a:tc>
                <a:extLst>
                  <a:ext uri="{0D108BD9-81ED-4DB2-BD59-A6C34878D82A}">
                    <a16:rowId xmlns:a16="http://schemas.microsoft.com/office/drawing/2014/main" val="908917237"/>
                  </a:ext>
                </a:extLst>
              </a:tr>
              <a:tr h="370840">
                <a:tc>
                  <a:txBody>
                    <a:bodyPr/>
                    <a:lstStyle/>
                    <a:p>
                      <a:r>
                        <a:rPr lang="en-US" dirty="0"/>
                        <a:t>Name</a:t>
                      </a:r>
                    </a:p>
                  </a:txBody>
                  <a:tcPr/>
                </a:tc>
                <a:extLst>
                  <a:ext uri="{0D108BD9-81ED-4DB2-BD59-A6C34878D82A}">
                    <a16:rowId xmlns:a16="http://schemas.microsoft.com/office/drawing/2014/main" val="2282513715"/>
                  </a:ext>
                </a:extLst>
              </a:tr>
              <a:tr h="370840">
                <a:tc>
                  <a:txBody>
                    <a:bodyPr/>
                    <a:lstStyle/>
                    <a:p>
                      <a:r>
                        <a:rPr lang="en-US" dirty="0" err="1"/>
                        <a:t>Adress</a:t>
                      </a:r>
                      <a:endParaRPr lang="en-US" dirty="0"/>
                    </a:p>
                  </a:txBody>
                  <a:tcPr/>
                </a:tc>
                <a:extLst>
                  <a:ext uri="{0D108BD9-81ED-4DB2-BD59-A6C34878D82A}">
                    <a16:rowId xmlns:a16="http://schemas.microsoft.com/office/drawing/2014/main" val="1167295223"/>
                  </a:ext>
                </a:extLst>
              </a:tr>
              <a:tr h="370840">
                <a:tc>
                  <a:txBody>
                    <a:bodyPr/>
                    <a:lstStyle/>
                    <a:p>
                      <a:r>
                        <a:rPr lang="en-US" dirty="0" err="1"/>
                        <a:t>ContactInfro</a:t>
                      </a:r>
                      <a:endParaRPr lang="en-US" dirty="0"/>
                    </a:p>
                  </a:txBody>
                  <a:tcPr/>
                </a:tc>
                <a:extLst>
                  <a:ext uri="{0D108BD9-81ED-4DB2-BD59-A6C34878D82A}">
                    <a16:rowId xmlns:a16="http://schemas.microsoft.com/office/drawing/2014/main" val="4262421402"/>
                  </a:ext>
                </a:extLst>
              </a:tr>
            </a:tbl>
          </a:graphicData>
        </a:graphic>
      </p:graphicFrame>
      <p:graphicFrame>
        <p:nvGraphicFramePr>
          <p:cNvPr id="5" name="Table 4">
            <a:extLst>
              <a:ext uri="{FF2B5EF4-FFF2-40B4-BE49-F238E27FC236}">
                <a16:creationId xmlns:a16="http://schemas.microsoft.com/office/drawing/2014/main" id="{B1FB9EDA-C622-4A98-B108-487240E67885}"/>
              </a:ext>
            </a:extLst>
          </p:cNvPr>
          <p:cNvGraphicFramePr>
            <a:graphicFrameLocks/>
          </p:cNvGraphicFramePr>
          <p:nvPr>
            <p:extLst>
              <p:ext uri="{D42A27DB-BD31-4B8C-83A1-F6EECF244321}">
                <p14:modId xmlns:p14="http://schemas.microsoft.com/office/powerpoint/2010/main" val="427065524"/>
              </p:ext>
            </p:extLst>
          </p:nvPr>
        </p:nvGraphicFramePr>
        <p:xfrm>
          <a:off x="4618704" y="1825625"/>
          <a:ext cx="1917916" cy="1483360"/>
        </p:xfrm>
        <a:graphic>
          <a:graphicData uri="http://schemas.openxmlformats.org/drawingml/2006/table">
            <a:tbl>
              <a:tblPr firstRow="1" bandRow="1">
                <a:tableStyleId>{5C22544A-7EE6-4342-B048-85BDC9FD1C3A}</a:tableStyleId>
              </a:tblPr>
              <a:tblGrid>
                <a:gridCol w="1917916">
                  <a:extLst>
                    <a:ext uri="{9D8B030D-6E8A-4147-A177-3AD203B41FA5}">
                      <a16:colId xmlns:a16="http://schemas.microsoft.com/office/drawing/2014/main" val="1088704883"/>
                    </a:ext>
                  </a:extLst>
                </a:gridCol>
              </a:tblGrid>
              <a:tr h="370840">
                <a:tc>
                  <a:txBody>
                    <a:bodyPr/>
                    <a:lstStyle/>
                    <a:p>
                      <a:r>
                        <a:rPr lang="en-US" dirty="0"/>
                        <a:t>Policy</a:t>
                      </a:r>
                    </a:p>
                  </a:txBody>
                  <a:tcPr/>
                </a:tc>
                <a:extLst>
                  <a:ext uri="{0D108BD9-81ED-4DB2-BD59-A6C34878D82A}">
                    <a16:rowId xmlns:a16="http://schemas.microsoft.com/office/drawing/2014/main" val="2391218933"/>
                  </a:ext>
                </a:extLst>
              </a:tr>
              <a:tr h="370840">
                <a:tc>
                  <a:txBody>
                    <a:bodyPr/>
                    <a:lstStyle/>
                    <a:p>
                      <a:r>
                        <a:rPr lang="en-US" dirty="0" err="1"/>
                        <a:t>PolicyNumer</a:t>
                      </a:r>
                      <a:endParaRPr lang="en-US" dirty="0"/>
                    </a:p>
                  </a:txBody>
                  <a:tcPr/>
                </a:tc>
                <a:extLst>
                  <a:ext uri="{0D108BD9-81ED-4DB2-BD59-A6C34878D82A}">
                    <a16:rowId xmlns:a16="http://schemas.microsoft.com/office/drawing/2014/main" val="908917237"/>
                  </a:ext>
                </a:extLst>
              </a:tr>
              <a:tr h="370840">
                <a:tc>
                  <a:txBody>
                    <a:bodyPr/>
                    <a:lstStyle/>
                    <a:p>
                      <a:r>
                        <a:rPr lang="en-US" dirty="0" err="1"/>
                        <a:t>CoveregeOption</a:t>
                      </a:r>
                      <a:endParaRPr lang="en-US" dirty="0"/>
                    </a:p>
                  </a:txBody>
                  <a:tcPr/>
                </a:tc>
                <a:extLst>
                  <a:ext uri="{0D108BD9-81ED-4DB2-BD59-A6C34878D82A}">
                    <a16:rowId xmlns:a16="http://schemas.microsoft.com/office/drawing/2014/main" val="2282513715"/>
                  </a:ext>
                </a:extLst>
              </a:tr>
              <a:tr h="370840">
                <a:tc>
                  <a:txBody>
                    <a:bodyPr/>
                    <a:lstStyle/>
                    <a:p>
                      <a:r>
                        <a:rPr lang="en-US" dirty="0" err="1"/>
                        <a:t>PremiumVariation</a:t>
                      </a:r>
                      <a:endParaRPr lang="en-US" dirty="0"/>
                    </a:p>
                  </a:txBody>
                  <a:tcPr/>
                </a:tc>
                <a:extLst>
                  <a:ext uri="{0D108BD9-81ED-4DB2-BD59-A6C34878D82A}">
                    <a16:rowId xmlns:a16="http://schemas.microsoft.com/office/drawing/2014/main" val="1167295223"/>
                  </a:ext>
                </a:extLst>
              </a:tr>
            </a:tbl>
          </a:graphicData>
        </a:graphic>
      </p:graphicFrame>
      <p:graphicFrame>
        <p:nvGraphicFramePr>
          <p:cNvPr id="6" name="Table 4">
            <a:extLst>
              <a:ext uri="{FF2B5EF4-FFF2-40B4-BE49-F238E27FC236}">
                <a16:creationId xmlns:a16="http://schemas.microsoft.com/office/drawing/2014/main" id="{E6C55331-84D0-47EC-8AD2-5830082659AB}"/>
              </a:ext>
            </a:extLst>
          </p:cNvPr>
          <p:cNvGraphicFramePr>
            <a:graphicFrameLocks/>
          </p:cNvGraphicFramePr>
          <p:nvPr>
            <p:extLst>
              <p:ext uri="{D42A27DB-BD31-4B8C-83A1-F6EECF244321}">
                <p14:modId xmlns:p14="http://schemas.microsoft.com/office/powerpoint/2010/main" val="1416557446"/>
              </p:ext>
            </p:extLst>
          </p:nvPr>
        </p:nvGraphicFramePr>
        <p:xfrm>
          <a:off x="7935060" y="1825625"/>
          <a:ext cx="1821024" cy="1301033"/>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a:t>Individual</a:t>
                      </a:r>
                    </a:p>
                  </a:txBody>
                  <a:tcPr/>
                </a:tc>
                <a:extLst>
                  <a:ext uri="{0D108BD9-81ED-4DB2-BD59-A6C34878D82A}">
                    <a16:rowId xmlns:a16="http://schemas.microsoft.com/office/drawing/2014/main" val="2391218933"/>
                  </a:ext>
                </a:extLst>
              </a:tr>
              <a:tr h="370840">
                <a:tc>
                  <a:txBody>
                    <a:bodyPr/>
                    <a:lstStyle/>
                    <a:p>
                      <a:r>
                        <a:rPr lang="en-US" dirty="0" err="1"/>
                        <a:t>DepemdentID</a:t>
                      </a:r>
                      <a:endParaRPr lang="en-US" dirty="0"/>
                    </a:p>
                  </a:txBody>
                  <a:tcPr/>
                </a:tc>
                <a:extLst>
                  <a:ext uri="{0D108BD9-81ED-4DB2-BD59-A6C34878D82A}">
                    <a16:rowId xmlns:a16="http://schemas.microsoft.com/office/drawing/2014/main" val="908917237"/>
                  </a:ext>
                </a:extLst>
              </a:tr>
              <a:tr h="559353">
                <a:tc>
                  <a:txBody>
                    <a:bodyPr/>
                    <a:lstStyle/>
                    <a:p>
                      <a:r>
                        <a:rPr lang="en-US" dirty="0" err="1"/>
                        <a:t>CoveregeDetail</a:t>
                      </a:r>
                      <a:endParaRPr lang="en-US" dirty="0"/>
                    </a:p>
                  </a:txBody>
                  <a:tcPr/>
                </a:tc>
                <a:extLst>
                  <a:ext uri="{0D108BD9-81ED-4DB2-BD59-A6C34878D82A}">
                    <a16:rowId xmlns:a16="http://schemas.microsoft.com/office/drawing/2014/main" val="2282513715"/>
                  </a:ext>
                </a:extLst>
              </a:tr>
            </a:tbl>
          </a:graphicData>
        </a:graphic>
      </p:graphicFrame>
      <p:graphicFrame>
        <p:nvGraphicFramePr>
          <p:cNvPr id="7" name="Table 4">
            <a:extLst>
              <a:ext uri="{FF2B5EF4-FFF2-40B4-BE49-F238E27FC236}">
                <a16:creationId xmlns:a16="http://schemas.microsoft.com/office/drawing/2014/main" id="{A8482FC3-498B-412D-A921-057E0D086D0B}"/>
              </a:ext>
            </a:extLst>
          </p:cNvPr>
          <p:cNvGraphicFramePr>
            <a:graphicFrameLocks/>
          </p:cNvGraphicFramePr>
          <p:nvPr>
            <p:extLst>
              <p:ext uri="{D42A27DB-BD31-4B8C-83A1-F6EECF244321}">
                <p14:modId xmlns:p14="http://schemas.microsoft.com/office/powerpoint/2010/main" val="1350572759"/>
              </p:ext>
            </p:extLst>
          </p:nvPr>
        </p:nvGraphicFramePr>
        <p:xfrm>
          <a:off x="838200" y="4458519"/>
          <a:ext cx="1821024" cy="1483360"/>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err="1"/>
                        <a:t>HealthProvider</a:t>
                      </a:r>
                      <a:endParaRPr lang="en-US" dirty="0"/>
                    </a:p>
                  </a:txBody>
                  <a:tcPr/>
                </a:tc>
                <a:extLst>
                  <a:ext uri="{0D108BD9-81ED-4DB2-BD59-A6C34878D82A}">
                    <a16:rowId xmlns:a16="http://schemas.microsoft.com/office/drawing/2014/main" val="2391218933"/>
                  </a:ext>
                </a:extLst>
              </a:tr>
              <a:tr h="370840">
                <a:tc>
                  <a:txBody>
                    <a:bodyPr/>
                    <a:lstStyle/>
                    <a:p>
                      <a:r>
                        <a:rPr lang="en-US" dirty="0" err="1"/>
                        <a:t>ProviderID</a:t>
                      </a:r>
                      <a:endParaRPr lang="en-US" dirty="0"/>
                    </a:p>
                  </a:txBody>
                  <a:tcPr/>
                </a:tc>
                <a:extLst>
                  <a:ext uri="{0D108BD9-81ED-4DB2-BD59-A6C34878D82A}">
                    <a16:rowId xmlns:a16="http://schemas.microsoft.com/office/drawing/2014/main" val="908917237"/>
                  </a:ext>
                </a:extLst>
              </a:tr>
              <a:tr h="370840">
                <a:tc>
                  <a:txBody>
                    <a:bodyPr/>
                    <a:lstStyle/>
                    <a:p>
                      <a:r>
                        <a:rPr lang="en-US" dirty="0" err="1"/>
                        <a:t>ProviderName</a:t>
                      </a:r>
                      <a:endParaRPr lang="en-US" dirty="0"/>
                    </a:p>
                  </a:txBody>
                  <a:tcPr/>
                </a:tc>
                <a:extLst>
                  <a:ext uri="{0D108BD9-81ED-4DB2-BD59-A6C34878D82A}">
                    <a16:rowId xmlns:a16="http://schemas.microsoft.com/office/drawing/2014/main" val="2282513715"/>
                  </a:ext>
                </a:extLst>
              </a:tr>
              <a:tr h="370840">
                <a:tc>
                  <a:txBody>
                    <a:bodyPr/>
                    <a:lstStyle/>
                    <a:p>
                      <a:r>
                        <a:rPr lang="en-US" dirty="0"/>
                        <a:t>Service Offered  </a:t>
                      </a:r>
                    </a:p>
                  </a:txBody>
                  <a:tcPr/>
                </a:tc>
                <a:extLst>
                  <a:ext uri="{0D108BD9-81ED-4DB2-BD59-A6C34878D82A}">
                    <a16:rowId xmlns:a16="http://schemas.microsoft.com/office/drawing/2014/main" val="1167295223"/>
                  </a:ext>
                </a:extLst>
              </a:tr>
            </a:tbl>
          </a:graphicData>
        </a:graphic>
      </p:graphicFrame>
      <p:graphicFrame>
        <p:nvGraphicFramePr>
          <p:cNvPr id="8" name="Table 4">
            <a:extLst>
              <a:ext uri="{FF2B5EF4-FFF2-40B4-BE49-F238E27FC236}">
                <a16:creationId xmlns:a16="http://schemas.microsoft.com/office/drawing/2014/main" id="{8524CA2B-4E02-4323-83C8-B8ADD1C98BD3}"/>
              </a:ext>
            </a:extLst>
          </p:cNvPr>
          <p:cNvGraphicFramePr>
            <a:graphicFrameLocks/>
          </p:cNvGraphicFramePr>
          <p:nvPr>
            <p:extLst>
              <p:ext uri="{D42A27DB-BD31-4B8C-83A1-F6EECF244321}">
                <p14:modId xmlns:p14="http://schemas.microsoft.com/office/powerpoint/2010/main" val="1865209217"/>
              </p:ext>
            </p:extLst>
          </p:nvPr>
        </p:nvGraphicFramePr>
        <p:xfrm>
          <a:off x="4715596" y="4458519"/>
          <a:ext cx="1821024" cy="2225040"/>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err="1"/>
                        <a:t>MedicalService</a:t>
                      </a:r>
                      <a:endParaRPr lang="en-US" dirty="0"/>
                    </a:p>
                  </a:txBody>
                  <a:tcPr/>
                </a:tc>
                <a:extLst>
                  <a:ext uri="{0D108BD9-81ED-4DB2-BD59-A6C34878D82A}">
                    <a16:rowId xmlns:a16="http://schemas.microsoft.com/office/drawing/2014/main" val="2391218933"/>
                  </a:ext>
                </a:extLst>
              </a:tr>
              <a:tr h="370840">
                <a:tc>
                  <a:txBody>
                    <a:bodyPr/>
                    <a:lstStyle/>
                    <a:p>
                      <a:r>
                        <a:rPr lang="en-US" dirty="0" err="1"/>
                        <a:t>ServiceID</a:t>
                      </a:r>
                      <a:endParaRPr lang="en-US" dirty="0"/>
                    </a:p>
                  </a:txBody>
                  <a:tcPr/>
                </a:tc>
                <a:extLst>
                  <a:ext uri="{0D108BD9-81ED-4DB2-BD59-A6C34878D82A}">
                    <a16:rowId xmlns:a16="http://schemas.microsoft.com/office/drawing/2014/main" val="908917237"/>
                  </a:ext>
                </a:extLst>
              </a:tr>
              <a:tr h="370840">
                <a:tc>
                  <a:txBody>
                    <a:bodyPr/>
                    <a:lstStyle/>
                    <a:p>
                      <a:r>
                        <a:rPr lang="en-US" dirty="0"/>
                        <a:t>Date</a:t>
                      </a:r>
                    </a:p>
                  </a:txBody>
                  <a:tcPr/>
                </a:tc>
                <a:extLst>
                  <a:ext uri="{0D108BD9-81ED-4DB2-BD59-A6C34878D82A}">
                    <a16:rowId xmlns:a16="http://schemas.microsoft.com/office/drawing/2014/main" val="2282513715"/>
                  </a:ext>
                </a:extLst>
              </a:tr>
              <a:tr h="370840">
                <a:tc>
                  <a:txBody>
                    <a:bodyPr/>
                    <a:lstStyle/>
                    <a:p>
                      <a:r>
                        <a:rPr lang="en-US" dirty="0"/>
                        <a:t>Cost</a:t>
                      </a:r>
                    </a:p>
                  </a:txBody>
                  <a:tcPr/>
                </a:tc>
                <a:extLst>
                  <a:ext uri="{0D108BD9-81ED-4DB2-BD59-A6C34878D82A}">
                    <a16:rowId xmlns:a16="http://schemas.microsoft.com/office/drawing/2014/main" val="1167295223"/>
                  </a:ext>
                </a:extLst>
              </a:tr>
              <a:tr h="370840">
                <a:tc>
                  <a:txBody>
                    <a:bodyPr/>
                    <a:lstStyle/>
                    <a:p>
                      <a:r>
                        <a:rPr lang="en-US" dirty="0"/>
                        <a:t>Diagnosis </a:t>
                      </a:r>
                    </a:p>
                  </a:txBody>
                  <a:tcPr/>
                </a:tc>
                <a:extLst>
                  <a:ext uri="{0D108BD9-81ED-4DB2-BD59-A6C34878D82A}">
                    <a16:rowId xmlns:a16="http://schemas.microsoft.com/office/drawing/2014/main" val="4262421402"/>
                  </a:ext>
                </a:extLst>
              </a:tr>
              <a:tr h="370840">
                <a:tc>
                  <a:txBody>
                    <a:bodyPr/>
                    <a:lstStyle/>
                    <a:p>
                      <a:r>
                        <a:rPr lang="en-US" dirty="0" err="1"/>
                        <a:t>ServiceCategory</a:t>
                      </a:r>
                      <a:endParaRPr lang="en-US" dirty="0"/>
                    </a:p>
                  </a:txBody>
                  <a:tcPr/>
                </a:tc>
                <a:extLst>
                  <a:ext uri="{0D108BD9-81ED-4DB2-BD59-A6C34878D82A}">
                    <a16:rowId xmlns:a16="http://schemas.microsoft.com/office/drawing/2014/main" val="281545334"/>
                  </a:ext>
                </a:extLst>
              </a:tr>
            </a:tbl>
          </a:graphicData>
        </a:graphic>
      </p:graphicFrame>
      <p:cxnSp>
        <p:nvCxnSpPr>
          <p:cNvPr id="10" name="Straight Arrow Connector 9">
            <a:extLst>
              <a:ext uri="{FF2B5EF4-FFF2-40B4-BE49-F238E27FC236}">
                <a16:creationId xmlns:a16="http://schemas.microsoft.com/office/drawing/2014/main" id="{553A0EC9-BF2D-434D-AD27-8595343EF0EA}"/>
              </a:ext>
            </a:extLst>
          </p:cNvPr>
          <p:cNvCxnSpPr/>
          <p:nvPr/>
        </p:nvCxnSpPr>
        <p:spPr>
          <a:xfrm>
            <a:off x="2659224" y="2052735"/>
            <a:ext cx="1959480" cy="0"/>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BFA6902-EB96-4DE5-9801-21A8517EAD19}"/>
              </a:ext>
            </a:extLst>
          </p:cNvPr>
          <p:cNvSpPr txBox="1"/>
          <p:nvPr/>
        </p:nvSpPr>
        <p:spPr>
          <a:xfrm>
            <a:off x="3126964" y="1687046"/>
            <a:ext cx="812210" cy="369332"/>
          </a:xfrm>
          <a:prstGeom prst="rect">
            <a:avLst/>
          </a:prstGeom>
          <a:noFill/>
        </p:spPr>
        <p:txBody>
          <a:bodyPr wrap="none" rtlCol="0">
            <a:spAutoFit/>
          </a:bodyPr>
          <a:lstStyle/>
          <a:p>
            <a:r>
              <a:rPr lang="en-US" dirty="0"/>
              <a:t>Covers</a:t>
            </a:r>
          </a:p>
        </p:txBody>
      </p:sp>
      <p:cxnSp>
        <p:nvCxnSpPr>
          <p:cNvPr id="12" name="Straight Arrow Connector 11">
            <a:extLst>
              <a:ext uri="{FF2B5EF4-FFF2-40B4-BE49-F238E27FC236}">
                <a16:creationId xmlns:a16="http://schemas.microsoft.com/office/drawing/2014/main" id="{C654650D-2E6F-4E58-9859-7864541A6D9E}"/>
              </a:ext>
            </a:extLst>
          </p:cNvPr>
          <p:cNvCxnSpPr>
            <a:cxnSpLocks/>
          </p:cNvCxnSpPr>
          <p:nvPr/>
        </p:nvCxnSpPr>
        <p:spPr>
          <a:xfrm>
            <a:off x="6428792" y="1950940"/>
            <a:ext cx="1506268" cy="0"/>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F346EF3-1D7E-4976-B71E-1379FC24C36D}"/>
              </a:ext>
            </a:extLst>
          </p:cNvPr>
          <p:cNvSpPr txBox="1"/>
          <p:nvPr/>
        </p:nvSpPr>
        <p:spPr>
          <a:xfrm>
            <a:off x="6708452" y="1611447"/>
            <a:ext cx="992579" cy="369332"/>
          </a:xfrm>
          <a:prstGeom prst="rect">
            <a:avLst/>
          </a:prstGeom>
          <a:noFill/>
        </p:spPr>
        <p:txBody>
          <a:bodyPr wrap="none" rtlCol="0">
            <a:spAutoFit/>
          </a:bodyPr>
          <a:lstStyle/>
          <a:p>
            <a:r>
              <a:rPr lang="en-US" dirty="0"/>
              <a:t>depends</a:t>
            </a:r>
          </a:p>
        </p:txBody>
      </p:sp>
      <p:cxnSp>
        <p:nvCxnSpPr>
          <p:cNvPr id="20" name="Straight Arrow Connector 19">
            <a:extLst>
              <a:ext uri="{FF2B5EF4-FFF2-40B4-BE49-F238E27FC236}">
                <a16:creationId xmlns:a16="http://schemas.microsoft.com/office/drawing/2014/main" id="{C38035FC-FBF6-47AD-A1C2-995A0BF70583}"/>
              </a:ext>
            </a:extLst>
          </p:cNvPr>
          <p:cNvCxnSpPr>
            <a:cxnSpLocks/>
          </p:cNvCxnSpPr>
          <p:nvPr/>
        </p:nvCxnSpPr>
        <p:spPr>
          <a:xfrm flipH="1">
            <a:off x="1604865" y="3679825"/>
            <a:ext cx="653144" cy="778694"/>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54F8734-CD4D-473E-B19B-3C602BCB4B68}"/>
              </a:ext>
            </a:extLst>
          </p:cNvPr>
          <p:cNvSpPr txBox="1"/>
          <p:nvPr/>
        </p:nvSpPr>
        <p:spPr>
          <a:xfrm>
            <a:off x="1905027" y="3899426"/>
            <a:ext cx="950453" cy="369332"/>
          </a:xfrm>
          <a:prstGeom prst="rect">
            <a:avLst/>
          </a:prstGeom>
          <a:noFill/>
        </p:spPr>
        <p:txBody>
          <a:bodyPr wrap="none" rtlCol="0">
            <a:spAutoFit/>
          </a:bodyPr>
          <a:lstStyle/>
          <a:p>
            <a:r>
              <a:rPr lang="en-US" dirty="0"/>
              <a:t>receives</a:t>
            </a:r>
          </a:p>
        </p:txBody>
      </p:sp>
      <p:sp>
        <p:nvSpPr>
          <p:cNvPr id="26" name="TextBox 25">
            <a:extLst>
              <a:ext uri="{FF2B5EF4-FFF2-40B4-BE49-F238E27FC236}">
                <a16:creationId xmlns:a16="http://schemas.microsoft.com/office/drawing/2014/main" id="{FF5F5B47-4E0D-4D0E-8453-56A3A2562B87}"/>
              </a:ext>
            </a:extLst>
          </p:cNvPr>
          <p:cNvSpPr txBox="1"/>
          <p:nvPr/>
        </p:nvSpPr>
        <p:spPr>
          <a:xfrm>
            <a:off x="3617953" y="3566305"/>
            <a:ext cx="772969" cy="369332"/>
          </a:xfrm>
          <a:prstGeom prst="rect">
            <a:avLst/>
          </a:prstGeom>
          <a:noFill/>
        </p:spPr>
        <p:txBody>
          <a:bodyPr wrap="none" rtlCol="0">
            <a:spAutoFit/>
          </a:bodyPr>
          <a:lstStyle/>
          <a:p>
            <a:r>
              <a:rPr lang="en-US" dirty="0"/>
              <a:t>claims</a:t>
            </a:r>
          </a:p>
        </p:txBody>
      </p:sp>
      <p:cxnSp>
        <p:nvCxnSpPr>
          <p:cNvPr id="27" name="Straight Arrow Connector 26">
            <a:extLst>
              <a:ext uri="{FF2B5EF4-FFF2-40B4-BE49-F238E27FC236}">
                <a16:creationId xmlns:a16="http://schemas.microsoft.com/office/drawing/2014/main" id="{F9EB41D8-C2F4-4F14-BAB9-F7EC28C3F44F}"/>
              </a:ext>
            </a:extLst>
          </p:cNvPr>
          <p:cNvCxnSpPr>
            <a:cxnSpLocks/>
          </p:cNvCxnSpPr>
          <p:nvPr/>
        </p:nvCxnSpPr>
        <p:spPr>
          <a:xfrm>
            <a:off x="2659224" y="2112314"/>
            <a:ext cx="2313992" cy="2346205"/>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1231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037BF56-F20E-485F-A936-7BE767FB140D}"/>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M4_S1_P2</a:t>
            </a:r>
          </a:p>
          <a:p>
            <a:r>
              <a:rPr lang="en-US" dirty="0">
                <a:solidFill>
                  <a:srgbClr val="37474F"/>
                </a:solidFill>
                <a:latin typeface="Roboto" panose="02000000000000000000" pitchFamily="2" charset="0"/>
              </a:rPr>
              <a:t>Activity 1 – 1 Discovery </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4181015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98ABF-D36D-472F-A406-828B208FDA07}"/>
              </a:ext>
            </a:extLst>
          </p:cNvPr>
          <p:cNvSpPr>
            <a:spLocks noGrp="1"/>
          </p:cNvSpPr>
          <p:nvPr>
            <p:ph type="title"/>
          </p:nvPr>
        </p:nvSpPr>
        <p:spPr/>
        <p:txBody>
          <a:bodyPr>
            <a:normAutofit/>
          </a:bodyPr>
          <a:lstStyle/>
          <a:p>
            <a:r>
              <a:rPr lang="en-US" altLang="en-US" dirty="0"/>
              <a:t>Entities- Naming Guidelines</a:t>
            </a:r>
            <a:endParaRPr lang="en-US" dirty="0"/>
          </a:p>
        </p:txBody>
      </p:sp>
      <p:sp>
        <p:nvSpPr>
          <p:cNvPr id="3" name="Content Placeholder 2">
            <a:extLst>
              <a:ext uri="{FF2B5EF4-FFF2-40B4-BE49-F238E27FC236}">
                <a16:creationId xmlns:a16="http://schemas.microsoft.com/office/drawing/2014/main" id="{B80C349E-27A7-4C54-888C-E4A8541E511A}"/>
              </a:ext>
            </a:extLst>
          </p:cNvPr>
          <p:cNvSpPr>
            <a:spLocks noGrp="1"/>
          </p:cNvSpPr>
          <p:nvPr>
            <p:ph idx="1"/>
          </p:nvPr>
        </p:nvSpPr>
        <p:spPr/>
        <p:txBody>
          <a:bodyPr>
            <a:normAutofit/>
          </a:bodyPr>
          <a:lstStyle/>
          <a:p>
            <a:pPr eaLnBrk="1" hangingPunct="1">
              <a:buFontTx/>
              <a:buNone/>
            </a:pPr>
            <a:r>
              <a:rPr lang="en-US" altLang="en-US" b="1" i="1" u="sng" dirty="0"/>
              <a:t>Entity type name should be</a:t>
            </a:r>
            <a:r>
              <a:rPr lang="en-US" altLang="en-US" dirty="0"/>
              <a:t>:</a:t>
            </a:r>
          </a:p>
          <a:p>
            <a:pPr lvl="1" eaLnBrk="1" hangingPunct="1"/>
            <a:r>
              <a:rPr lang="en-US" altLang="en-US" dirty="0"/>
              <a:t> A </a:t>
            </a:r>
            <a:r>
              <a:rPr lang="en-US" altLang="en-US" b="1" i="1" dirty="0"/>
              <a:t>singular noun</a:t>
            </a:r>
            <a:r>
              <a:rPr lang="en-US" altLang="en-US" dirty="0"/>
              <a:t>.  </a:t>
            </a:r>
          </a:p>
          <a:p>
            <a:pPr lvl="2"/>
            <a:endParaRPr lang="en-US" altLang="en-US" dirty="0"/>
          </a:p>
          <a:p>
            <a:pPr lvl="1" eaLnBrk="1" hangingPunct="1"/>
            <a:endParaRPr lang="en-US" altLang="en-US" b="1" i="1" dirty="0"/>
          </a:p>
          <a:p>
            <a:pPr lvl="1" eaLnBrk="1" hangingPunct="1"/>
            <a:r>
              <a:rPr lang="en-US" altLang="en-US" b="1" i="1" dirty="0"/>
              <a:t>Descriptive</a:t>
            </a:r>
            <a:r>
              <a:rPr lang="en-US" altLang="en-US" dirty="0"/>
              <a:t> and </a:t>
            </a:r>
            <a:r>
              <a:rPr lang="en-US" altLang="en-US" b="1" i="1" dirty="0"/>
              <a:t>specific</a:t>
            </a:r>
            <a:r>
              <a:rPr lang="en-US" altLang="en-US" dirty="0"/>
              <a:t> to the organization.</a:t>
            </a:r>
          </a:p>
          <a:p>
            <a:pPr lvl="1" eaLnBrk="1" hangingPunct="1"/>
            <a:endParaRPr lang="en-US" altLang="en-US" b="1" i="1" dirty="0"/>
          </a:p>
          <a:p>
            <a:pPr lvl="1" eaLnBrk="1" hangingPunct="1"/>
            <a:endParaRPr lang="en-US" altLang="en-US" b="1" i="1" dirty="0"/>
          </a:p>
          <a:p>
            <a:pPr lvl="1" eaLnBrk="1" hangingPunct="1"/>
            <a:r>
              <a:rPr lang="en-US" altLang="en-US" b="1" i="1" dirty="0"/>
              <a:t>Use camelCase or underscores</a:t>
            </a:r>
            <a:r>
              <a:rPr lang="en-US" altLang="en-US" dirty="0"/>
              <a:t>.</a:t>
            </a:r>
          </a:p>
          <a:p>
            <a:pPr marL="457200" lvl="1" indent="0" eaLnBrk="1" hangingPunct="1">
              <a:buNone/>
            </a:pPr>
            <a:endParaRPr lang="en-US" altLang="en-US" dirty="0"/>
          </a:p>
          <a:p>
            <a:pPr marL="457200" lvl="1" indent="0" eaLnBrk="1" hangingPunct="1">
              <a:buNone/>
            </a:pPr>
            <a:endParaRPr lang="en-US" altLang="en-US" dirty="0"/>
          </a:p>
          <a:p>
            <a:pPr marL="0" indent="0">
              <a:buNone/>
            </a:pPr>
            <a:endParaRPr lang="en-US" dirty="0"/>
          </a:p>
        </p:txBody>
      </p:sp>
      <p:sp>
        <p:nvSpPr>
          <p:cNvPr id="4" name="TextBox 3">
            <a:extLst>
              <a:ext uri="{FF2B5EF4-FFF2-40B4-BE49-F238E27FC236}">
                <a16:creationId xmlns:a16="http://schemas.microsoft.com/office/drawing/2014/main" id="{52F57B4A-C604-4A77-9951-67F3A49C4B87}"/>
              </a:ext>
            </a:extLst>
          </p:cNvPr>
          <p:cNvSpPr txBox="1"/>
          <p:nvPr/>
        </p:nvSpPr>
        <p:spPr>
          <a:xfrm>
            <a:off x="2239347" y="2584579"/>
            <a:ext cx="369088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Student, Employee </a:t>
            </a:r>
          </a:p>
        </p:txBody>
      </p:sp>
      <p:sp>
        <p:nvSpPr>
          <p:cNvPr id="6" name="TextBox 5">
            <a:extLst>
              <a:ext uri="{FF2B5EF4-FFF2-40B4-BE49-F238E27FC236}">
                <a16:creationId xmlns:a16="http://schemas.microsoft.com/office/drawing/2014/main" id="{4ACB7883-780D-4183-9753-FBDF2D790732}"/>
              </a:ext>
            </a:extLst>
          </p:cNvPr>
          <p:cNvSpPr txBox="1"/>
          <p:nvPr/>
        </p:nvSpPr>
        <p:spPr>
          <a:xfrm>
            <a:off x="2239347" y="2932882"/>
            <a:ext cx="4110036"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Books, Students, Employees </a:t>
            </a:r>
          </a:p>
        </p:txBody>
      </p:sp>
      <p:sp>
        <p:nvSpPr>
          <p:cNvPr id="7" name="TextBox 6">
            <a:extLst>
              <a:ext uri="{FF2B5EF4-FFF2-40B4-BE49-F238E27FC236}">
                <a16:creationId xmlns:a16="http://schemas.microsoft.com/office/drawing/2014/main" id="{48C06831-3808-446A-B143-5E2D400B8170}"/>
              </a:ext>
            </a:extLst>
          </p:cNvPr>
          <p:cNvSpPr txBox="1"/>
          <p:nvPr/>
        </p:nvSpPr>
        <p:spPr>
          <a:xfrm>
            <a:off x="2239347" y="4986367"/>
            <a:ext cx="292394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CamelCase:</a:t>
            </a:r>
            <a:r>
              <a:rPr lang="en-US" dirty="0"/>
              <a:t> </a:t>
            </a:r>
            <a:r>
              <a:rPr lang="en-US" dirty="0" err="1"/>
              <a:t>BookCategory</a:t>
            </a:r>
            <a:endParaRPr lang="en-US" dirty="0"/>
          </a:p>
        </p:txBody>
      </p:sp>
      <p:sp>
        <p:nvSpPr>
          <p:cNvPr id="8" name="TextBox 7">
            <a:extLst>
              <a:ext uri="{FF2B5EF4-FFF2-40B4-BE49-F238E27FC236}">
                <a16:creationId xmlns:a16="http://schemas.microsoft.com/office/drawing/2014/main" id="{CB28AC99-DFD6-49DD-872B-1B5BA16AD2DF}"/>
              </a:ext>
            </a:extLst>
          </p:cNvPr>
          <p:cNvSpPr txBox="1"/>
          <p:nvPr/>
        </p:nvSpPr>
        <p:spPr>
          <a:xfrm>
            <a:off x="2287404" y="4186183"/>
            <a:ext cx="204729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B, S, E </a:t>
            </a:r>
          </a:p>
        </p:txBody>
      </p:sp>
      <p:sp>
        <p:nvSpPr>
          <p:cNvPr id="9" name="TextBox 8">
            <a:extLst>
              <a:ext uri="{FF2B5EF4-FFF2-40B4-BE49-F238E27FC236}">
                <a16:creationId xmlns:a16="http://schemas.microsoft.com/office/drawing/2014/main" id="{AA6F8AE8-F361-4E09-B5C8-C9B6A3614F0F}"/>
              </a:ext>
            </a:extLst>
          </p:cNvPr>
          <p:cNvSpPr txBox="1"/>
          <p:nvPr/>
        </p:nvSpPr>
        <p:spPr>
          <a:xfrm>
            <a:off x="2283896" y="3816628"/>
            <a:ext cx="369088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Student, Employee </a:t>
            </a:r>
          </a:p>
        </p:txBody>
      </p:sp>
      <p:sp>
        <p:nvSpPr>
          <p:cNvPr id="10" name="TextBox 9">
            <a:extLst>
              <a:ext uri="{FF2B5EF4-FFF2-40B4-BE49-F238E27FC236}">
                <a16:creationId xmlns:a16="http://schemas.microsoft.com/office/drawing/2014/main" id="{D523BA01-8E5F-4A5E-A31E-21D9D5982454}"/>
              </a:ext>
            </a:extLst>
          </p:cNvPr>
          <p:cNvSpPr txBox="1"/>
          <p:nvPr/>
        </p:nvSpPr>
        <p:spPr>
          <a:xfrm>
            <a:off x="2239347" y="5343180"/>
            <a:ext cx="3185937"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Underscores</a:t>
            </a:r>
            <a:r>
              <a:rPr lang="en-US" dirty="0"/>
              <a:t>: </a:t>
            </a:r>
            <a:r>
              <a:rPr lang="en-US" dirty="0" err="1"/>
              <a:t>Book_Category</a:t>
            </a:r>
            <a:endParaRPr lang="en-US" dirty="0"/>
          </a:p>
        </p:txBody>
      </p:sp>
    </p:spTree>
    <p:extLst>
      <p:ext uri="{BB962C8B-B14F-4D97-AF65-F5344CB8AC3E}">
        <p14:creationId xmlns:p14="http://schemas.microsoft.com/office/powerpoint/2010/main" val="424272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82E1E-A5DC-4D0D-A269-1B662475BA52}"/>
              </a:ext>
            </a:extLst>
          </p:cNvPr>
          <p:cNvSpPr>
            <a:spLocks noGrp="1"/>
          </p:cNvSpPr>
          <p:nvPr>
            <p:ph type="title"/>
          </p:nvPr>
        </p:nvSpPr>
        <p:spPr/>
        <p:txBody>
          <a:bodyPr/>
          <a:lstStyle/>
          <a:p>
            <a:r>
              <a:rPr lang="en-US" dirty="0"/>
              <a:t>Entities- Naming Guidelines</a:t>
            </a:r>
          </a:p>
        </p:txBody>
      </p:sp>
      <p:sp>
        <p:nvSpPr>
          <p:cNvPr id="3" name="Content Placeholder 2">
            <a:extLst>
              <a:ext uri="{FF2B5EF4-FFF2-40B4-BE49-F238E27FC236}">
                <a16:creationId xmlns:a16="http://schemas.microsoft.com/office/drawing/2014/main" id="{9BA533BD-5500-46A4-B2C3-4BBD09C0B7AA}"/>
              </a:ext>
            </a:extLst>
          </p:cNvPr>
          <p:cNvSpPr>
            <a:spLocks noGrp="1"/>
          </p:cNvSpPr>
          <p:nvPr>
            <p:ph idx="1"/>
          </p:nvPr>
        </p:nvSpPr>
        <p:spPr/>
        <p:txBody>
          <a:bodyPr/>
          <a:lstStyle/>
          <a:p>
            <a:pPr lvl="1" eaLnBrk="1" hangingPunct="1"/>
            <a:r>
              <a:rPr lang="en-US" altLang="en-US" dirty="0"/>
              <a:t>Avoid special characters</a:t>
            </a:r>
          </a:p>
          <a:p>
            <a:pPr marL="457200" lvl="1" indent="0" eaLnBrk="1" hangingPunct="1">
              <a:buNone/>
            </a:pPr>
            <a:r>
              <a:rPr lang="en-US" altLang="en-US" dirty="0"/>
              <a:t>      </a:t>
            </a:r>
          </a:p>
          <a:p>
            <a:pPr marL="457200" lvl="1" indent="0" eaLnBrk="1" hangingPunct="1">
              <a:buNone/>
            </a:pPr>
            <a:endParaRPr lang="en-US" altLang="en-US" dirty="0"/>
          </a:p>
          <a:p>
            <a:pPr lvl="1" eaLnBrk="1" hangingPunct="1"/>
            <a:r>
              <a:rPr lang="en-US" altLang="en-US" dirty="0"/>
              <a:t>Be concise:</a:t>
            </a:r>
          </a:p>
          <a:p>
            <a:pPr marL="457200" lvl="1" indent="0" eaLnBrk="1" hangingPunct="1">
              <a:buNone/>
            </a:pPr>
            <a:endParaRPr lang="en-US" altLang="en-US" dirty="0"/>
          </a:p>
          <a:p>
            <a:pPr marL="457200" lvl="1" indent="0" eaLnBrk="1" hangingPunct="1">
              <a:buNone/>
            </a:pPr>
            <a:endParaRPr lang="en-US" altLang="en-US" dirty="0"/>
          </a:p>
          <a:p>
            <a:pPr lvl="1" eaLnBrk="1" hangingPunct="1"/>
            <a:r>
              <a:rPr lang="en-US" altLang="en-US" dirty="0"/>
              <a:t>Avoid reserved words </a:t>
            </a:r>
          </a:p>
          <a:p>
            <a:endParaRPr lang="en-US" dirty="0"/>
          </a:p>
        </p:txBody>
      </p:sp>
      <p:sp>
        <p:nvSpPr>
          <p:cNvPr id="4" name="TextBox 3">
            <a:extLst>
              <a:ext uri="{FF2B5EF4-FFF2-40B4-BE49-F238E27FC236}">
                <a16:creationId xmlns:a16="http://schemas.microsoft.com/office/drawing/2014/main" id="{DDD9B6BA-386A-4056-A03E-473DF2471D46}"/>
              </a:ext>
            </a:extLst>
          </p:cNvPr>
          <p:cNvSpPr txBox="1"/>
          <p:nvPr/>
        </p:nvSpPr>
        <p:spPr>
          <a:xfrm>
            <a:off x="1920002" y="2249086"/>
            <a:ext cx="316131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a:t>
            </a:r>
            <a:r>
              <a:rPr lang="en-US" dirty="0" err="1"/>
              <a:t>LibraryBranch</a:t>
            </a:r>
            <a:endParaRPr lang="en-US" dirty="0"/>
          </a:p>
        </p:txBody>
      </p:sp>
      <p:sp>
        <p:nvSpPr>
          <p:cNvPr id="5" name="TextBox 4">
            <a:extLst>
              <a:ext uri="{FF2B5EF4-FFF2-40B4-BE49-F238E27FC236}">
                <a16:creationId xmlns:a16="http://schemas.microsoft.com/office/drawing/2014/main" id="{386F89FF-E3CC-4E0F-9376-1816785EABF5}"/>
              </a:ext>
            </a:extLst>
          </p:cNvPr>
          <p:cNvSpPr txBox="1"/>
          <p:nvPr/>
        </p:nvSpPr>
        <p:spPr>
          <a:xfrm>
            <a:off x="1920002" y="2568689"/>
            <a:ext cx="368838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Book#, </a:t>
            </a:r>
            <a:r>
              <a:rPr lang="en-US" dirty="0" err="1"/>
              <a:t>Library@Branch</a:t>
            </a:r>
            <a:r>
              <a:rPr lang="en-US" dirty="0"/>
              <a:t> </a:t>
            </a:r>
          </a:p>
        </p:txBody>
      </p:sp>
      <p:sp>
        <p:nvSpPr>
          <p:cNvPr id="6" name="TextBox 5">
            <a:extLst>
              <a:ext uri="{FF2B5EF4-FFF2-40B4-BE49-F238E27FC236}">
                <a16:creationId xmlns:a16="http://schemas.microsoft.com/office/drawing/2014/main" id="{315A80E8-F599-44D1-B535-CDA234CF921B}"/>
              </a:ext>
            </a:extLst>
          </p:cNvPr>
          <p:cNvSpPr txBox="1"/>
          <p:nvPr/>
        </p:nvSpPr>
        <p:spPr>
          <a:xfrm>
            <a:off x="1920001" y="3429000"/>
            <a:ext cx="250882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Library</a:t>
            </a:r>
          </a:p>
        </p:txBody>
      </p:sp>
      <p:sp>
        <p:nvSpPr>
          <p:cNvPr id="7" name="TextBox 6">
            <a:extLst>
              <a:ext uri="{FF2B5EF4-FFF2-40B4-BE49-F238E27FC236}">
                <a16:creationId xmlns:a16="http://schemas.microsoft.com/office/drawing/2014/main" id="{6F0BF42D-6BD2-4119-928A-F7B44778371B}"/>
              </a:ext>
            </a:extLst>
          </p:cNvPr>
          <p:cNvSpPr txBox="1"/>
          <p:nvPr/>
        </p:nvSpPr>
        <p:spPr>
          <a:xfrm>
            <a:off x="1920002" y="3816628"/>
            <a:ext cx="658122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CollectionsOfBooksFromAuthors</a:t>
            </a:r>
            <a:r>
              <a:rPr lang="en-US" dirty="0"/>
              <a:t>, </a:t>
            </a:r>
            <a:r>
              <a:rPr lang="en-US" dirty="0" err="1"/>
              <a:t>PlaceThatHaveBooks</a:t>
            </a:r>
            <a:r>
              <a:rPr lang="en-US" dirty="0"/>
              <a:t> </a:t>
            </a:r>
          </a:p>
        </p:txBody>
      </p:sp>
      <p:sp>
        <p:nvSpPr>
          <p:cNvPr id="8" name="TextBox 7">
            <a:extLst>
              <a:ext uri="{FF2B5EF4-FFF2-40B4-BE49-F238E27FC236}">
                <a16:creationId xmlns:a16="http://schemas.microsoft.com/office/drawing/2014/main" id="{D5ECFF52-4E76-4B0C-AE16-857510EE6CCE}"/>
              </a:ext>
            </a:extLst>
          </p:cNvPr>
          <p:cNvSpPr txBox="1"/>
          <p:nvPr/>
        </p:nvSpPr>
        <p:spPr>
          <a:xfrm>
            <a:off x="1920001" y="4695235"/>
            <a:ext cx="250882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Library</a:t>
            </a:r>
          </a:p>
        </p:txBody>
      </p:sp>
      <p:sp>
        <p:nvSpPr>
          <p:cNvPr id="9" name="TextBox 8">
            <a:extLst>
              <a:ext uri="{FF2B5EF4-FFF2-40B4-BE49-F238E27FC236}">
                <a16:creationId xmlns:a16="http://schemas.microsoft.com/office/drawing/2014/main" id="{338E8F35-47AF-4278-8390-128C3944FCAA}"/>
              </a:ext>
            </a:extLst>
          </p:cNvPr>
          <p:cNvSpPr txBox="1"/>
          <p:nvPr/>
        </p:nvSpPr>
        <p:spPr>
          <a:xfrm>
            <a:off x="1920002" y="5064567"/>
            <a:ext cx="356988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SELECT, FROM, WHERE</a:t>
            </a:r>
          </a:p>
        </p:txBody>
      </p:sp>
    </p:spTree>
    <p:extLst>
      <p:ext uri="{BB962C8B-B14F-4D97-AF65-F5344CB8AC3E}">
        <p14:creationId xmlns:p14="http://schemas.microsoft.com/office/powerpoint/2010/main" val="147382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EC899C-F876-45FB-B0FD-D09D653008DA}"/>
              </a:ext>
            </a:extLst>
          </p:cNvPr>
          <p:cNvSpPr>
            <a:spLocks noGrp="1"/>
          </p:cNvSpPr>
          <p:nvPr>
            <p:ph idx="1"/>
          </p:nvPr>
        </p:nvSpPr>
        <p:spPr/>
        <p:txBody>
          <a:bodyPr>
            <a:normAutofit/>
          </a:bodyPr>
          <a:lstStyle/>
          <a:p>
            <a:pPr eaLnBrk="1" hangingPunct="1"/>
            <a:r>
              <a:rPr lang="en-US" altLang="en-US" b="1" i="1" u="sng" dirty="0"/>
              <a:t>An attribute name</a:t>
            </a:r>
            <a:r>
              <a:rPr lang="en-US" altLang="en-US" dirty="0"/>
              <a:t>:</a:t>
            </a:r>
          </a:p>
          <a:p>
            <a:pPr lvl="1" eaLnBrk="1" hangingPunct="1"/>
            <a:r>
              <a:rPr lang="en-US" altLang="en-US" dirty="0"/>
              <a:t>Descriptive</a:t>
            </a:r>
          </a:p>
          <a:p>
            <a:pPr marL="457200" lvl="1" indent="0" eaLnBrk="1" hangingPunct="1">
              <a:buNone/>
            </a:pPr>
            <a:endParaRPr lang="en-US" altLang="en-US" dirty="0"/>
          </a:p>
          <a:p>
            <a:pPr lvl="1" eaLnBrk="1" hangingPunct="1"/>
            <a:endParaRPr lang="en-US" altLang="en-US" dirty="0"/>
          </a:p>
          <a:p>
            <a:pPr lvl="1" eaLnBrk="1" hangingPunct="1"/>
            <a:r>
              <a:rPr lang="en-US" altLang="en-US" dirty="0"/>
              <a:t>Should be a singular </a:t>
            </a:r>
            <a:r>
              <a:rPr lang="en-US" altLang="en-US" i="1" dirty="0"/>
              <a:t>noun</a:t>
            </a:r>
            <a:r>
              <a:rPr lang="en-US" altLang="en-US" dirty="0"/>
              <a:t> and </a:t>
            </a:r>
            <a:r>
              <a:rPr lang="en-US" altLang="en-US" i="1" dirty="0"/>
              <a:t>capitalize the first letter of each word</a:t>
            </a:r>
            <a:r>
              <a:rPr lang="en-US" altLang="en-US" dirty="0"/>
              <a:t>. </a:t>
            </a:r>
          </a:p>
          <a:p>
            <a:pPr marL="457200" lvl="1" indent="0" eaLnBrk="1" hangingPunct="1">
              <a:buNone/>
            </a:pPr>
            <a:endParaRPr lang="en-US" altLang="en-US" dirty="0"/>
          </a:p>
          <a:p>
            <a:pPr lvl="1" eaLnBrk="1" hangingPunct="1"/>
            <a:endParaRPr lang="en-US" altLang="en-US" dirty="0"/>
          </a:p>
          <a:p>
            <a:pPr lvl="1" eaLnBrk="1" hangingPunct="1"/>
            <a:r>
              <a:rPr lang="en-US" altLang="en-US" dirty="0"/>
              <a:t>Should be </a:t>
            </a:r>
            <a:r>
              <a:rPr lang="en-US" altLang="en-US" i="1" dirty="0"/>
              <a:t>unique</a:t>
            </a:r>
            <a:r>
              <a:rPr lang="en-US" altLang="en-US" dirty="0"/>
              <a:t>.  Cant repeat attribute names in the same table</a:t>
            </a:r>
          </a:p>
          <a:p>
            <a:pPr lvl="1" eaLnBrk="1" hangingPunct="1"/>
            <a:r>
              <a:rPr lang="en-US" altLang="en-US" dirty="0"/>
              <a:t>Avoid spaces and special characters</a:t>
            </a:r>
          </a:p>
          <a:p>
            <a:pPr marL="0" indent="0">
              <a:buNone/>
            </a:pPr>
            <a:endParaRPr lang="en-US" dirty="0"/>
          </a:p>
        </p:txBody>
      </p:sp>
      <p:sp>
        <p:nvSpPr>
          <p:cNvPr id="4" name="Rectangle 2">
            <a:extLst>
              <a:ext uri="{FF2B5EF4-FFF2-40B4-BE49-F238E27FC236}">
                <a16:creationId xmlns:a16="http://schemas.microsoft.com/office/drawing/2014/main" id="{2E82AA82-5EF0-4D9D-9A1E-13113DFB2524}"/>
              </a:ext>
            </a:extLst>
          </p:cNvPr>
          <p:cNvSpPr>
            <a:spLocks noGrp="1" noChangeArrowheads="1"/>
          </p:cNvSpPr>
          <p:nvPr>
            <p:ph type="title"/>
          </p:nvPr>
        </p:nvSpPr>
        <p:spPr>
          <a:xfrm>
            <a:off x="838200" y="365125"/>
            <a:ext cx="10515600" cy="1325563"/>
          </a:xfrm>
        </p:spPr>
        <p:txBody>
          <a:bodyPr>
            <a:normAutofit/>
          </a:bodyPr>
          <a:lstStyle/>
          <a:p>
            <a:pPr eaLnBrk="1" hangingPunct="1"/>
            <a:r>
              <a:rPr lang="en-US" altLang="en-US" dirty="0"/>
              <a:t>Attributes- Naming Guidelines</a:t>
            </a:r>
          </a:p>
        </p:txBody>
      </p:sp>
      <p:sp>
        <p:nvSpPr>
          <p:cNvPr id="2" name="TextBox 1">
            <a:extLst>
              <a:ext uri="{FF2B5EF4-FFF2-40B4-BE49-F238E27FC236}">
                <a16:creationId xmlns:a16="http://schemas.microsoft.com/office/drawing/2014/main" id="{11ACFE94-B718-4E54-AD78-4AC4D3410E67}"/>
              </a:ext>
            </a:extLst>
          </p:cNvPr>
          <p:cNvSpPr txBox="1"/>
          <p:nvPr/>
        </p:nvSpPr>
        <p:spPr>
          <a:xfrm>
            <a:off x="2230017" y="2736168"/>
            <a:ext cx="4074513"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EmployeeName</a:t>
            </a:r>
            <a:r>
              <a:rPr lang="en-US" dirty="0"/>
              <a:t>, </a:t>
            </a:r>
            <a:r>
              <a:rPr lang="en-US" dirty="0" err="1"/>
              <a:t>EmpName</a:t>
            </a:r>
            <a:r>
              <a:rPr lang="en-US" dirty="0"/>
              <a:t>  </a:t>
            </a:r>
          </a:p>
        </p:txBody>
      </p:sp>
      <p:sp>
        <p:nvSpPr>
          <p:cNvPr id="5" name="TextBox 4">
            <a:extLst>
              <a:ext uri="{FF2B5EF4-FFF2-40B4-BE49-F238E27FC236}">
                <a16:creationId xmlns:a16="http://schemas.microsoft.com/office/drawing/2014/main" id="{6FE77F0C-C05B-489B-AC2B-59AFCA39F41F}"/>
              </a:ext>
            </a:extLst>
          </p:cNvPr>
          <p:cNvSpPr txBox="1"/>
          <p:nvPr/>
        </p:nvSpPr>
        <p:spPr>
          <a:xfrm>
            <a:off x="2230017" y="3072685"/>
            <a:ext cx="2555380"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Ename</a:t>
            </a:r>
            <a:r>
              <a:rPr lang="en-US" dirty="0"/>
              <a:t>, EN  </a:t>
            </a:r>
          </a:p>
        </p:txBody>
      </p:sp>
      <p:sp>
        <p:nvSpPr>
          <p:cNvPr id="6" name="TextBox 5">
            <a:extLst>
              <a:ext uri="{FF2B5EF4-FFF2-40B4-BE49-F238E27FC236}">
                <a16:creationId xmlns:a16="http://schemas.microsoft.com/office/drawing/2014/main" id="{FDB04BE9-D5F6-4D1C-8884-0FB376A93F0C}"/>
              </a:ext>
            </a:extLst>
          </p:cNvPr>
          <p:cNvSpPr txBox="1"/>
          <p:nvPr/>
        </p:nvSpPr>
        <p:spPr>
          <a:xfrm>
            <a:off x="2330717" y="3983723"/>
            <a:ext cx="463312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EmployeeName</a:t>
            </a:r>
            <a:r>
              <a:rPr lang="en-US" dirty="0"/>
              <a:t>, </a:t>
            </a:r>
            <a:r>
              <a:rPr lang="en-US" dirty="0" err="1"/>
              <a:t>Employee_Name</a:t>
            </a:r>
            <a:r>
              <a:rPr lang="en-US" dirty="0"/>
              <a:t>   </a:t>
            </a:r>
          </a:p>
        </p:txBody>
      </p:sp>
      <p:sp>
        <p:nvSpPr>
          <p:cNvPr id="7" name="TextBox 6">
            <a:extLst>
              <a:ext uri="{FF2B5EF4-FFF2-40B4-BE49-F238E27FC236}">
                <a16:creationId xmlns:a16="http://schemas.microsoft.com/office/drawing/2014/main" id="{3D15D255-7F85-437E-84FB-DCF65DBB9A12}"/>
              </a:ext>
            </a:extLst>
          </p:cNvPr>
          <p:cNvSpPr txBox="1"/>
          <p:nvPr/>
        </p:nvSpPr>
        <p:spPr>
          <a:xfrm>
            <a:off x="2230017" y="4270522"/>
            <a:ext cx="6507487"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employeename</a:t>
            </a:r>
            <a:r>
              <a:rPr lang="en-US" dirty="0"/>
              <a:t>, </a:t>
            </a:r>
            <a:r>
              <a:rPr lang="en-US" dirty="0" err="1"/>
              <a:t>Employeename</a:t>
            </a:r>
            <a:r>
              <a:rPr lang="en-US" dirty="0"/>
              <a:t>, </a:t>
            </a:r>
            <a:r>
              <a:rPr lang="en-US" dirty="0" err="1"/>
              <a:t>Employees_Names</a:t>
            </a:r>
            <a:r>
              <a:rPr lang="en-US" dirty="0"/>
              <a:t>   </a:t>
            </a:r>
          </a:p>
        </p:txBody>
      </p:sp>
      <p:sp>
        <p:nvSpPr>
          <p:cNvPr id="8" name="TextBox 7">
            <a:extLst>
              <a:ext uri="{FF2B5EF4-FFF2-40B4-BE49-F238E27FC236}">
                <a16:creationId xmlns:a16="http://schemas.microsoft.com/office/drawing/2014/main" id="{028B94B6-B7C7-4D5D-BC7A-491B4D6A86A2}"/>
              </a:ext>
            </a:extLst>
          </p:cNvPr>
          <p:cNvSpPr txBox="1"/>
          <p:nvPr/>
        </p:nvSpPr>
        <p:spPr>
          <a:xfrm>
            <a:off x="2162370" y="5457103"/>
            <a:ext cx="496982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PhoneNumberName</a:t>
            </a:r>
            <a:r>
              <a:rPr lang="en-US" dirty="0"/>
              <a:t>, </a:t>
            </a:r>
            <a:r>
              <a:rPr lang="en-US" dirty="0" err="1"/>
              <a:t>Phone_Number</a:t>
            </a:r>
            <a:r>
              <a:rPr lang="en-US" dirty="0"/>
              <a:t>   </a:t>
            </a:r>
          </a:p>
        </p:txBody>
      </p:sp>
      <p:sp>
        <p:nvSpPr>
          <p:cNvPr id="9" name="TextBox 8">
            <a:extLst>
              <a:ext uri="{FF2B5EF4-FFF2-40B4-BE49-F238E27FC236}">
                <a16:creationId xmlns:a16="http://schemas.microsoft.com/office/drawing/2014/main" id="{1775571D-A8AE-49AD-9D59-9802BC049DA2}"/>
              </a:ext>
            </a:extLst>
          </p:cNvPr>
          <p:cNvSpPr txBox="1"/>
          <p:nvPr/>
        </p:nvSpPr>
        <p:spPr>
          <a:xfrm>
            <a:off x="2162370" y="5853406"/>
            <a:ext cx="378969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Phone#, Phone Number  </a:t>
            </a:r>
          </a:p>
        </p:txBody>
      </p:sp>
    </p:spTree>
    <p:extLst>
      <p:ext uri="{BB962C8B-B14F-4D97-AF65-F5344CB8AC3E}">
        <p14:creationId xmlns:p14="http://schemas.microsoft.com/office/powerpoint/2010/main" val="33958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8829A-DBE6-42A3-A366-E8CCC16D7CD1}"/>
              </a:ext>
            </a:extLst>
          </p:cNvPr>
          <p:cNvSpPr>
            <a:spLocks noGrp="1"/>
          </p:cNvSpPr>
          <p:nvPr>
            <p:ph type="title"/>
          </p:nvPr>
        </p:nvSpPr>
        <p:spPr/>
        <p:txBody>
          <a:bodyPr/>
          <a:lstStyle/>
          <a:p>
            <a:r>
              <a:rPr lang="en-US" altLang="en-US" dirty="0"/>
              <a:t>Attributes- Naming Guidelines</a:t>
            </a:r>
            <a:endParaRPr lang="en-US" dirty="0"/>
          </a:p>
        </p:txBody>
      </p:sp>
      <p:sp>
        <p:nvSpPr>
          <p:cNvPr id="3" name="Content Placeholder 2">
            <a:extLst>
              <a:ext uri="{FF2B5EF4-FFF2-40B4-BE49-F238E27FC236}">
                <a16:creationId xmlns:a16="http://schemas.microsoft.com/office/drawing/2014/main" id="{20BE3A05-77FF-4BD3-BAA2-16ADCC161739}"/>
              </a:ext>
            </a:extLst>
          </p:cNvPr>
          <p:cNvSpPr>
            <a:spLocks noGrp="1"/>
          </p:cNvSpPr>
          <p:nvPr>
            <p:ph idx="1"/>
          </p:nvPr>
        </p:nvSpPr>
        <p:spPr/>
        <p:txBody>
          <a:bodyPr/>
          <a:lstStyle/>
          <a:p>
            <a:pPr lvl="1" eaLnBrk="1" hangingPunct="1"/>
            <a:r>
              <a:rPr lang="en-US" altLang="en-US" dirty="0"/>
              <a:t>Be consistence across attributes</a:t>
            </a:r>
          </a:p>
          <a:p>
            <a:pPr lvl="1" eaLnBrk="1" hangingPunct="1"/>
            <a:endParaRPr lang="en-US" altLang="en-US" dirty="0"/>
          </a:p>
          <a:p>
            <a:pPr marL="457200" lvl="1" indent="0" eaLnBrk="1" hangingPunct="1">
              <a:buNone/>
            </a:pPr>
            <a:r>
              <a:rPr lang="en-US" altLang="en-US" dirty="0"/>
              <a:t> </a:t>
            </a:r>
          </a:p>
          <a:p>
            <a:pPr lvl="1" eaLnBrk="1" hangingPunct="1"/>
            <a:r>
              <a:rPr lang="en-US" altLang="en-US" dirty="0"/>
              <a:t>Similar attributes of different entity types should use similar but distinguished names.</a:t>
            </a:r>
          </a:p>
          <a:p>
            <a:pPr marL="0" indent="0">
              <a:buNone/>
            </a:pPr>
            <a:endParaRPr lang="en-US" dirty="0"/>
          </a:p>
        </p:txBody>
      </p:sp>
      <p:sp>
        <p:nvSpPr>
          <p:cNvPr id="4" name="TextBox 3">
            <a:extLst>
              <a:ext uri="{FF2B5EF4-FFF2-40B4-BE49-F238E27FC236}">
                <a16:creationId xmlns:a16="http://schemas.microsoft.com/office/drawing/2014/main" id="{29E71ADD-956B-4DE6-AAFB-9A57B51F9389}"/>
              </a:ext>
            </a:extLst>
          </p:cNvPr>
          <p:cNvSpPr txBox="1"/>
          <p:nvPr/>
        </p:nvSpPr>
        <p:spPr>
          <a:xfrm>
            <a:off x="2155372" y="2249603"/>
            <a:ext cx="6908623"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OrderDate</a:t>
            </a:r>
            <a:r>
              <a:rPr lang="en-US" dirty="0"/>
              <a:t> consistence with </a:t>
            </a:r>
            <a:r>
              <a:rPr lang="en-US" dirty="0" err="1"/>
              <a:t>CustomerName</a:t>
            </a:r>
            <a:r>
              <a:rPr lang="en-US" dirty="0"/>
              <a:t> and </a:t>
            </a:r>
            <a:r>
              <a:rPr lang="en-US" dirty="0" err="1"/>
              <a:t>ProductID</a:t>
            </a:r>
            <a:r>
              <a:rPr lang="en-US" dirty="0"/>
              <a:t>  </a:t>
            </a:r>
          </a:p>
        </p:txBody>
      </p:sp>
      <p:sp>
        <p:nvSpPr>
          <p:cNvPr id="5" name="TextBox 4">
            <a:extLst>
              <a:ext uri="{FF2B5EF4-FFF2-40B4-BE49-F238E27FC236}">
                <a16:creationId xmlns:a16="http://schemas.microsoft.com/office/drawing/2014/main" id="{0FA8FD3A-9B6E-4304-8CF7-B85FBD06E9D6}"/>
              </a:ext>
            </a:extLst>
          </p:cNvPr>
          <p:cNvSpPr txBox="1"/>
          <p:nvPr/>
        </p:nvSpPr>
        <p:spPr>
          <a:xfrm>
            <a:off x="2155372" y="2618935"/>
            <a:ext cx="7361759"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OrderName</a:t>
            </a:r>
            <a:r>
              <a:rPr lang="en-US" dirty="0"/>
              <a:t> is not consistence with </a:t>
            </a:r>
            <a:r>
              <a:rPr lang="en-US" dirty="0" err="1"/>
              <a:t>Customer_Name</a:t>
            </a:r>
            <a:r>
              <a:rPr lang="en-US" dirty="0"/>
              <a:t> or </a:t>
            </a:r>
            <a:r>
              <a:rPr lang="en-US" dirty="0" err="1"/>
              <a:t>ProdID</a:t>
            </a:r>
            <a:r>
              <a:rPr lang="en-US" dirty="0"/>
              <a:t> </a:t>
            </a:r>
          </a:p>
        </p:txBody>
      </p:sp>
      <p:sp>
        <p:nvSpPr>
          <p:cNvPr id="7" name="TextBox 6">
            <a:extLst>
              <a:ext uri="{FF2B5EF4-FFF2-40B4-BE49-F238E27FC236}">
                <a16:creationId xmlns:a16="http://schemas.microsoft.com/office/drawing/2014/main" id="{07B01B59-FCB2-4AA3-934B-AD233A9A6A58}"/>
              </a:ext>
            </a:extLst>
          </p:cNvPr>
          <p:cNvSpPr txBox="1"/>
          <p:nvPr/>
        </p:nvSpPr>
        <p:spPr>
          <a:xfrm>
            <a:off x="1686507" y="3869734"/>
            <a:ext cx="9538219" cy="369332"/>
          </a:xfrm>
          <a:prstGeom prst="rect">
            <a:avLst/>
          </a:prstGeom>
          <a:noFill/>
        </p:spPr>
        <p:txBody>
          <a:bodyPr wrap="square">
            <a:spAutoFit/>
          </a:bodyPr>
          <a:lstStyle/>
          <a:p>
            <a:pPr marL="742950" lvl="1" indent="-285750">
              <a:buFont typeface="Wingdings" panose="05000000000000000000" pitchFamily="2" charset="2"/>
              <a:buChar char="§"/>
            </a:pPr>
            <a:r>
              <a:rPr lang="en-US" sz="1800" dirty="0">
                <a:solidFill>
                  <a:srgbClr val="00B050"/>
                </a:solidFill>
              </a:rPr>
              <a:t>Correct </a:t>
            </a:r>
            <a:r>
              <a:rPr lang="en-US" altLang="en-US" sz="1800" dirty="0" err="1"/>
              <a:t>Faculty_Residence_City_Name</a:t>
            </a:r>
            <a:r>
              <a:rPr lang="en-US" altLang="en-US" sz="1800" dirty="0"/>
              <a:t> and </a:t>
            </a:r>
            <a:r>
              <a:rPr lang="en-US" altLang="en-US" sz="1800" dirty="0" err="1"/>
              <a:t>Student_Residence_City_Name</a:t>
            </a:r>
            <a:endParaRPr lang="en-US" altLang="en-US" sz="1800" dirty="0"/>
          </a:p>
        </p:txBody>
      </p:sp>
      <p:sp>
        <p:nvSpPr>
          <p:cNvPr id="8" name="TextBox 7">
            <a:extLst>
              <a:ext uri="{FF2B5EF4-FFF2-40B4-BE49-F238E27FC236}">
                <a16:creationId xmlns:a16="http://schemas.microsoft.com/office/drawing/2014/main" id="{A1C52C50-4A62-4190-A4AE-A2D01524E4A5}"/>
              </a:ext>
            </a:extLst>
          </p:cNvPr>
          <p:cNvSpPr txBox="1"/>
          <p:nvPr/>
        </p:nvSpPr>
        <p:spPr>
          <a:xfrm>
            <a:off x="2155372" y="4293712"/>
            <a:ext cx="8646367" cy="369332"/>
          </a:xfrm>
          <a:prstGeom prst="rect">
            <a:avLst/>
          </a:prstGeom>
          <a:noFill/>
        </p:spPr>
        <p:txBody>
          <a:bodyPr wrap="squar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altLang="en-US" dirty="0" err="1"/>
              <a:t>Faculty_Residence_City_Name</a:t>
            </a:r>
            <a:r>
              <a:rPr lang="en-US" altLang="en-US" dirty="0"/>
              <a:t> and City_ </a:t>
            </a:r>
            <a:r>
              <a:rPr lang="en-US" altLang="en-US" dirty="0" err="1"/>
              <a:t>Residence_Student_Name</a:t>
            </a:r>
            <a:r>
              <a:rPr lang="en-US" dirty="0"/>
              <a:t> </a:t>
            </a:r>
          </a:p>
        </p:txBody>
      </p:sp>
    </p:spTree>
    <p:extLst>
      <p:ext uri="{BB962C8B-B14F-4D97-AF65-F5344CB8AC3E}">
        <p14:creationId xmlns:p14="http://schemas.microsoft.com/office/powerpoint/2010/main" val="1679911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739F8-425A-4DF9-AE67-41FF44BABDCA}"/>
              </a:ext>
            </a:extLst>
          </p:cNvPr>
          <p:cNvSpPr>
            <a:spLocks noGrp="1"/>
          </p:cNvSpPr>
          <p:nvPr>
            <p:ph type="title"/>
          </p:nvPr>
        </p:nvSpPr>
        <p:spPr/>
        <p:txBody>
          <a:bodyPr>
            <a:normAutofit/>
          </a:bodyPr>
          <a:lstStyle/>
          <a:p>
            <a:r>
              <a:rPr lang="en-US" altLang="en-US" sz="7200" dirty="0"/>
              <a:t>Relationships-</a:t>
            </a:r>
            <a:r>
              <a:rPr lang="en-US" altLang="en-US" sz="4400" dirty="0"/>
              <a:t>Naming Guidelines</a:t>
            </a:r>
            <a:endParaRPr lang="en-US" dirty="0"/>
          </a:p>
        </p:txBody>
      </p:sp>
      <p:sp>
        <p:nvSpPr>
          <p:cNvPr id="3" name="Content Placeholder 2">
            <a:extLst>
              <a:ext uri="{FF2B5EF4-FFF2-40B4-BE49-F238E27FC236}">
                <a16:creationId xmlns:a16="http://schemas.microsoft.com/office/drawing/2014/main" id="{AE8F3339-BFD6-4752-97AF-58A8B5FE3A1F}"/>
              </a:ext>
            </a:extLst>
          </p:cNvPr>
          <p:cNvSpPr>
            <a:spLocks noGrp="1"/>
          </p:cNvSpPr>
          <p:nvPr>
            <p:ph idx="1"/>
          </p:nvPr>
        </p:nvSpPr>
        <p:spPr>
          <a:xfrm>
            <a:off x="838200" y="1825625"/>
            <a:ext cx="10515600" cy="4667250"/>
          </a:xfrm>
        </p:spPr>
        <p:txBody>
          <a:bodyPr>
            <a:normAutofit/>
          </a:bodyPr>
          <a:lstStyle/>
          <a:p>
            <a:r>
              <a:rPr lang="en-US" altLang="en-US" dirty="0"/>
              <a:t>A relationship name should:</a:t>
            </a:r>
          </a:p>
          <a:p>
            <a:pPr lvl="1"/>
            <a:r>
              <a:rPr lang="en-US" altLang="en-US" b="1" dirty="0"/>
              <a:t>Use verbs to describe actions</a:t>
            </a:r>
          </a:p>
          <a:p>
            <a:pPr marL="457200" lvl="1" indent="0">
              <a:buNone/>
            </a:pPr>
            <a:endParaRPr lang="en-US" altLang="en-US" dirty="0"/>
          </a:p>
          <a:p>
            <a:pPr lvl="1">
              <a:buFont typeface="Wingdings" panose="05000000000000000000" pitchFamily="2" charset="2"/>
              <a:buChar char="Ø"/>
            </a:pPr>
            <a:endParaRPr lang="en-US" altLang="en-US" dirty="0"/>
          </a:p>
          <a:p>
            <a:pPr lvl="1"/>
            <a:r>
              <a:rPr lang="en-US" altLang="en-US" b="1" dirty="0"/>
              <a:t>Be clear and descriptive</a:t>
            </a:r>
          </a:p>
          <a:p>
            <a:pPr marL="457200" lvl="1" indent="0">
              <a:buNone/>
            </a:pPr>
            <a:endParaRPr lang="en-US" altLang="en-US" dirty="0"/>
          </a:p>
          <a:p>
            <a:pPr lvl="1"/>
            <a:r>
              <a:rPr lang="en-US" altLang="en-US" b="1" dirty="0"/>
              <a:t>Avoid Redundancy</a:t>
            </a:r>
          </a:p>
          <a:p>
            <a:pPr lvl="1"/>
            <a:endParaRPr lang="en-US" altLang="en-US" dirty="0"/>
          </a:p>
          <a:p>
            <a:pPr marL="457200" lvl="1" indent="0">
              <a:buNone/>
            </a:pPr>
            <a:endParaRPr lang="en-US" altLang="en-US" dirty="0"/>
          </a:p>
          <a:p>
            <a:pPr lvl="1"/>
            <a:r>
              <a:rPr lang="en-US" altLang="en-US" b="1" dirty="0"/>
              <a:t>Be consistence across relationship</a:t>
            </a:r>
          </a:p>
          <a:p>
            <a:pPr marL="457200" lvl="1" indent="0">
              <a:buNone/>
            </a:pPr>
            <a:endParaRPr lang="en-US" altLang="en-US" dirty="0"/>
          </a:p>
          <a:p>
            <a:endParaRPr lang="en-US" dirty="0"/>
          </a:p>
        </p:txBody>
      </p:sp>
      <p:sp>
        <p:nvSpPr>
          <p:cNvPr id="6" name="TextBox 5">
            <a:extLst>
              <a:ext uri="{FF2B5EF4-FFF2-40B4-BE49-F238E27FC236}">
                <a16:creationId xmlns:a16="http://schemas.microsoft.com/office/drawing/2014/main" id="{45D8514C-2D29-490F-9231-627E668ECEFE}"/>
              </a:ext>
            </a:extLst>
          </p:cNvPr>
          <p:cNvSpPr txBox="1"/>
          <p:nvPr/>
        </p:nvSpPr>
        <p:spPr>
          <a:xfrm>
            <a:off x="2271514" y="2578699"/>
            <a:ext cx="3798540"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Manages, Takes, Reserves  </a:t>
            </a:r>
          </a:p>
        </p:txBody>
      </p:sp>
      <p:sp>
        <p:nvSpPr>
          <p:cNvPr id="8" name="TextBox 7">
            <a:extLst>
              <a:ext uri="{FF2B5EF4-FFF2-40B4-BE49-F238E27FC236}">
                <a16:creationId xmlns:a16="http://schemas.microsoft.com/office/drawing/2014/main" id="{488D0142-E93E-4630-A012-DFD31C8B35C9}"/>
              </a:ext>
            </a:extLst>
          </p:cNvPr>
          <p:cNvSpPr txBox="1"/>
          <p:nvPr/>
        </p:nvSpPr>
        <p:spPr>
          <a:xfrm>
            <a:off x="2271514" y="2898302"/>
            <a:ext cx="2621039"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ManageOf</a:t>
            </a:r>
            <a:r>
              <a:rPr lang="en-US" dirty="0"/>
              <a:t>  </a:t>
            </a:r>
          </a:p>
        </p:txBody>
      </p:sp>
      <p:sp>
        <p:nvSpPr>
          <p:cNvPr id="9" name="TextBox 8">
            <a:extLst>
              <a:ext uri="{FF2B5EF4-FFF2-40B4-BE49-F238E27FC236}">
                <a16:creationId xmlns:a16="http://schemas.microsoft.com/office/drawing/2014/main" id="{E0C0336B-7A88-4D40-AD7C-459A1B0F1468}"/>
              </a:ext>
            </a:extLst>
          </p:cNvPr>
          <p:cNvSpPr txBox="1"/>
          <p:nvPr/>
        </p:nvSpPr>
        <p:spPr>
          <a:xfrm>
            <a:off x="2271514" y="3699535"/>
            <a:ext cx="242194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HasOrders</a:t>
            </a:r>
            <a:r>
              <a:rPr lang="en-US" dirty="0"/>
              <a:t>  </a:t>
            </a:r>
          </a:p>
        </p:txBody>
      </p:sp>
      <p:sp>
        <p:nvSpPr>
          <p:cNvPr id="10" name="TextBox 9">
            <a:extLst>
              <a:ext uri="{FF2B5EF4-FFF2-40B4-BE49-F238E27FC236}">
                <a16:creationId xmlns:a16="http://schemas.microsoft.com/office/drawing/2014/main" id="{7BE0D511-BF81-4535-A792-517A8DA76601}"/>
              </a:ext>
            </a:extLst>
          </p:cNvPr>
          <p:cNvSpPr txBox="1"/>
          <p:nvPr/>
        </p:nvSpPr>
        <p:spPr>
          <a:xfrm>
            <a:off x="2271514" y="3954795"/>
            <a:ext cx="209377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Horder</a:t>
            </a:r>
            <a:endParaRPr lang="en-US" dirty="0"/>
          </a:p>
        </p:txBody>
      </p:sp>
      <p:sp>
        <p:nvSpPr>
          <p:cNvPr id="11" name="TextBox 10">
            <a:extLst>
              <a:ext uri="{FF2B5EF4-FFF2-40B4-BE49-F238E27FC236}">
                <a16:creationId xmlns:a16="http://schemas.microsoft.com/office/drawing/2014/main" id="{1B2243DA-7337-4E9A-B496-280F46C428BB}"/>
              </a:ext>
            </a:extLst>
          </p:cNvPr>
          <p:cNvSpPr txBox="1"/>
          <p:nvPr/>
        </p:nvSpPr>
        <p:spPr>
          <a:xfrm>
            <a:off x="2271514" y="4678993"/>
            <a:ext cx="2280496"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Supervises</a:t>
            </a:r>
          </a:p>
        </p:txBody>
      </p:sp>
      <p:sp>
        <p:nvSpPr>
          <p:cNvPr id="12" name="TextBox 11">
            <a:extLst>
              <a:ext uri="{FF2B5EF4-FFF2-40B4-BE49-F238E27FC236}">
                <a16:creationId xmlns:a16="http://schemas.microsoft.com/office/drawing/2014/main" id="{2450BFD0-EAF3-424E-9066-A210D539DCD5}"/>
              </a:ext>
            </a:extLst>
          </p:cNvPr>
          <p:cNvSpPr txBox="1"/>
          <p:nvPr/>
        </p:nvSpPr>
        <p:spPr>
          <a:xfrm>
            <a:off x="2271514" y="4955436"/>
            <a:ext cx="348082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EmpSupervisesEmp</a:t>
            </a:r>
            <a:r>
              <a:rPr lang="en-US" dirty="0"/>
              <a:t>  </a:t>
            </a:r>
          </a:p>
        </p:txBody>
      </p:sp>
      <p:sp>
        <p:nvSpPr>
          <p:cNvPr id="13" name="TextBox 12">
            <a:extLst>
              <a:ext uri="{FF2B5EF4-FFF2-40B4-BE49-F238E27FC236}">
                <a16:creationId xmlns:a16="http://schemas.microsoft.com/office/drawing/2014/main" id="{D04902A4-6610-4E36-82B3-E39157C31A96}"/>
              </a:ext>
            </a:extLst>
          </p:cNvPr>
          <p:cNvSpPr txBox="1"/>
          <p:nvPr/>
        </p:nvSpPr>
        <p:spPr>
          <a:xfrm>
            <a:off x="1890288" y="5814571"/>
            <a:ext cx="2144754"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WorksOn</a:t>
            </a:r>
            <a:endParaRPr lang="en-US" dirty="0"/>
          </a:p>
        </p:txBody>
      </p:sp>
      <p:sp>
        <p:nvSpPr>
          <p:cNvPr id="14" name="TextBox 13">
            <a:extLst>
              <a:ext uri="{FF2B5EF4-FFF2-40B4-BE49-F238E27FC236}">
                <a16:creationId xmlns:a16="http://schemas.microsoft.com/office/drawing/2014/main" id="{39D9E8E1-E36E-44F5-9883-30EA45B5608F}"/>
              </a:ext>
            </a:extLst>
          </p:cNvPr>
          <p:cNvSpPr txBox="1"/>
          <p:nvPr/>
        </p:nvSpPr>
        <p:spPr>
          <a:xfrm>
            <a:off x="1841620" y="6189092"/>
            <a:ext cx="2544671"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WorkedOn</a:t>
            </a:r>
            <a:r>
              <a:rPr lang="en-US" dirty="0"/>
              <a:t>  </a:t>
            </a:r>
          </a:p>
        </p:txBody>
      </p:sp>
    </p:spTree>
    <p:extLst>
      <p:ext uri="{BB962C8B-B14F-4D97-AF65-F5344CB8AC3E}">
        <p14:creationId xmlns:p14="http://schemas.microsoft.com/office/powerpoint/2010/main" val="304238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arn(inVertic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arn(inVertic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739F8-425A-4DF9-AE67-41FF44BABDCA}"/>
              </a:ext>
            </a:extLst>
          </p:cNvPr>
          <p:cNvSpPr>
            <a:spLocks noGrp="1"/>
          </p:cNvSpPr>
          <p:nvPr>
            <p:ph type="title"/>
          </p:nvPr>
        </p:nvSpPr>
        <p:spPr/>
        <p:txBody>
          <a:bodyPr>
            <a:normAutofit/>
          </a:bodyPr>
          <a:lstStyle/>
          <a:p>
            <a:r>
              <a:rPr lang="en-US" altLang="en-US" sz="7200" dirty="0"/>
              <a:t>Relationships-</a:t>
            </a:r>
            <a:r>
              <a:rPr lang="en-US" altLang="en-US" sz="4400" dirty="0"/>
              <a:t>Naming Guidelines</a:t>
            </a:r>
            <a:endParaRPr lang="en-US" dirty="0"/>
          </a:p>
        </p:txBody>
      </p:sp>
      <p:sp>
        <p:nvSpPr>
          <p:cNvPr id="3" name="Content Placeholder 2">
            <a:extLst>
              <a:ext uri="{FF2B5EF4-FFF2-40B4-BE49-F238E27FC236}">
                <a16:creationId xmlns:a16="http://schemas.microsoft.com/office/drawing/2014/main" id="{AE8F3339-BFD6-4752-97AF-58A8B5FE3A1F}"/>
              </a:ext>
            </a:extLst>
          </p:cNvPr>
          <p:cNvSpPr>
            <a:spLocks noGrp="1"/>
          </p:cNvSpPr>
          <p:nvPr>
            <p:ph idx="1"/>
          </p:nvPr>
        </p:nvSpPr>
        <p:spPr>
          <a:xfrm>
            <a:off x="838200" y="1825625"/>
            <a:ext cx="10515600" cy="4667250"/>
          </a:xfrm>
        </p:spPr>
        <p:txBody>
          <a:bodyPr>
            <a:normAutofit/>
          </a:bodyPr>
          <a:lstStyle/>
          <a:p>
            <a:r>
              <a:rPr lang="en-US" altLang="en-US" dirty="0"/>
              <a:t>A relationship name should:</a:t>
            </a:r>
          </a:p>
          <a:p>
            <a:pPr lvl="1"/>
            <a:r>
              <a:rPr lang="en-US" altLang="en-US" b="1" dirty="0"/>
              <a:t>Use camelCase or underscores</a:t>
            </a:r>
            <a:endParaRPr lang="en-US" altLang="en-US" dirty="0"/>
          </a:p>
          <a:p>
            <a:pPr lvl="1">
              <a:buFont typeface="Wingdings" panose="05000000000000000000" pitchFamily="2" charset="2"/>
              <a:buChar char="Ø"/>
            </a:pPr>
            <a:endParaRPr lang="en-US" altLang="en-US" dirty="0"/>
          </a:p>
          <a:p>
            <a:pPr marL="457200" lvl="1" indent="0">
              <a:buNone/>
            </a:pPr>
            <a:endParaRPr lang="en-US" altLang="en-US" dirty="0"/>
          </a:p>
          <a:p>
            <a:pPr marL="457200" lvl="1" indent="0">
              <a:buNone/>
            </a:pPr>
            <a:endParaRPr lang="en-US" altLang="en-US" dirty="0"/>
          </a:p>
          <a:p>
            <a:pPr marL="457200" lvl="1" indent="0">
              <a:buNone/>
            </a:pPr>
            <a:endParaRPr lang="en-US" altLang="en-US" dirty="0"/>
          </a:p>
          <a:p>
            <a:endParaRPr lang="en-US" dirty="0"/>
          </a:p>
        </p:txBody>
      </p:sp>
      <p:sp>
        <p:nvSpPr>
          <p:cNvPr id="6" name="TextBox 5">
            <a:extLst>
              <a:ext uri="{FF2B5EF4-FFF2-40B4-BE49-F238E27FC236}">
                <a16:creationId xmlns:a16="http://schemas.microsoft.com/office/drawing/2014/main" id="{45D8514C-2D29-490F-9231-627E668ECEFE}"/>
              </a:ext>
            </a:extLst>
          </p:cNvPr>
          <p:cNvSpPr txBox="1"/>
          <p:nvPr/>
        </p:nvSpPr>
        <p:spPr>
          <a:xfrm>
            <a:off x="2271514" y="2578699"/>
            <a:ext cx="3122137"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EnrollsIn</a:t>
            </a:r>
            <a:r>
              <a:rPr lang="en-US" dirty="0"/>
              <a:t>, </a:t>
            </a:r>
            <a:r>
              <a:rPr lang="en-US" dirty="0" err="1"/>
              <a:t>Enrolls_In</a:t>
            </a:r>
            <a:endParaRPr lang="en-US" dirty="0"/>
          </a:p>
        </p:txBody>
      </p:sp>
      <p:sp>
        <p:nvSpPr>
          <p:cNvPr id="8" name="TextBox 7">
            <a:extLst>
              <a:ext uri="{FF2B5EF4-FFF2-40B4-BE49-F238E27FC236}">
                <a16:creationId xmlns:a16="http://schemas.microsoft.com/office/drawing/2014/main" id="{488D0142-E93E-4630-A012-DFD31C8B35C9}"/>
              </a:ext>
            </a:extLst>
          </p:cNvPr>
          <p:cNvSpPr txBox="1"/>
          <p:nvPr/>
        </p:nvSpPr>
        <p:spPr>
          <a:xfrm>
            <a:off x="2271514" y="2898302"/>
            <a:ext cx="3407151"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Enrolls In, Enrolls/In  </a:t>
            </a:r>
          </a:p>
        </p:txBody>
      </p:sp>
      <p:sp>
        <p:nvSpPr>
          <p:cNvPr id="15" name="TextBox 14">
            <a:extLst>
              <a:ext uri="{FF2B5EF4-FFF2-40B4-BE49-F238E27FC236}">
                <a16:creationId xmlns:a16="http://schemas.microsoft.com/office/drawing/2014/main" id="{45B73EA1-5983-443B-8EA2-55816D3102E0}"/>
              </a:ext>
            </a:extLst>
          </p:cNvPr>
          <p:cNvSpPr txBox="1"/>
          <p:nvPr/>
        </p:nvSpPr>
        <p:spPr>
          <a:xfrm>
            <a:off x="1527920" y="3701105"/>
            <a:ext cx="8558472" cy="369332"/>
          </a:xfrm>
          <a:prstGeom prst="rect">
            <a:avLst/>
          </a:prstGeom>
          <a:noFill/>
        </p:spPr>
        <p:txBody>
          <a:bodyPr wrap="square">
            <a:spAutoFit/>
          </a:bodyPr>
          <a:lstStyle/>
          <a:p>
            <a:r>
              <a:rPr lang="en-US" altLang="en-US" dirty="0">
                <a:solidFill>
                  <a:srgbClr val="7030A0"/>
                </a:solidFill>
              </a:rPr>
              <a:t>Question</a:t>
            </a:r>
            <a:r>
              <a:rPr lang="en-US" altLang="en-US" dirty="0"/>
              <a:t>: What do you thin is a perfect name for a relationship “Has” or “</a:t>
            </a:r>
            <a:r>
              <a:rPr lang="en-US" altLang="en-US" dirty="0" err="1"/>
              <a:t>Owned_By</a:t>
            </a:r>
            <a:r>
              <a:rPr lang="en-US" altLang="en-US" dirty="0"/>
              <a:t>”?</a:t>
            </a:r>
            <a:endParaRPr lang="en-US" dirty="0"/>
          </a:p>
        </p:txBody>
      </p:sp>
      <p:sp>
        <p:nvSpPr>
          <p:cNvPr id="16" name="TextBox 15">
            <a:extLst>
              <a:ext uri="{FF2B5EF4-FFF2-40B4-BE49-F238E27FC236}">
                <a16:creationId xmlns:a16="http://schemas.microsoft.com/office/drawing/2014/main" id="{23D6D7D5-33DF-4FD4-A3A8-3B6792E619F2}"/>
              </a:ext>
            </a:extLst>
          </p:cNvPr>
          <p:cNvSpPr txBox="1"/>
          <p:nvPr/>
        </p:nvSpPr>
        <p:spPr>
          <a:xfrm>
            <a:off x="1527920" y="4482373"/>
            <a:ext cx="2866830" cy="369332"/>
          </a:xfrm>
          <a:prstGeom prst="rect">
            <a:avLst/>
          </a:prstGeom>
          <a:noFill/>
        </p:spPr>
        <p:txBody>
          <a:bodyPr wrap="square">
            <a:spAutoFit/>
          </a:bodyPr>
          <a:lstStyle/>
          <a:p>
            <a:r>
              <a:rPr lang="en-US" altLang="en-US" dirty="0">
                <a:solidFill>
                  <a:srgbClr val="7030A0"/>
                </a:solidFill>
              </a:rPr>
              <a:t>Answer</a:t>
            </a:r>
            <a:r>
              <a:rPr lang="en-US" altLang="en-US" dirty="0"/>
              <a:t>: </a:t>
            </a:r>
            <a:r>
              <a:rPr lang="en-US" altLang="en-US" dirty="0" err="1"/>
              <a:t>Owned_By</a:t>
            </a:r>
            <a:r>
              <a:rPr lang="en-US" altLang="en-US" dirty="0"/>
              <a:t>.</a:t>
            </a:r>
            <a:endParaRPr lang="en-US" dirty="0"/>
          </a:p>
        </p:txBody>
      </p:sp>
    </p:spTree>
    <p:extLst>
      <p:ext uri="{BB962C8B-B14F-4D97-AF65-F5344CB8AC3E}">
        <p14:creationId xmlns:p14="http://schemas.microsoft.com/office/powerpoint/2010/main" val="4029040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D3561F-31F9-425E-913B-BD4B32AC6E6D}"/>
              </a:ext>
            </a:extLst>
          </p:cNvPr>
          <p:cNvSpPr>
            <a:spLocks noGrp="1"/>
          </p:cNvSpPr>
          <p:nvPr>
            <p:ph type="subTitle" idx="1"/>
          </p:nvPr>
        </p:nvSpPr>
        <p:spPr>
          <a:xfrm>
            <a:off x="1607975" y="3014210"/>
            <a:ext cx="9144000" cy="1655762"/>
          </a:xfrm>
        </p:spPr>
        <p:txBody>
          <a:bodyPr>
            <a:normAutofit lnSpcReduction="10000"/>
          </a:bodyPr>
          <a:lstStyle/>
          <a:p>
            <a:r>
              <a:rPr lang="en-US" dirty="0"/>
              <a:t>Ch4.1</a:t>
            </a:r>
          </a:p>
          <a:p>
            <a:r>
              <a:rPr lang="en-US" b="0" i="0" dirty="0">
                <a:solidFill>
                  <a:srgbClr val="37474F"/>
                </a:solidFill>
                <a:effectLst/>
                <a:latin typeface="Roboto" panose="02000000000000000000" pitchFamily="2" charset="0"/>
              </a:rPr>
              <a:t>Entities, relationships, and attributes</a:t>
            </a:r>
          </a:p>
          <a:p>
            <a:r>
              <a:rPr lang="en-US" b="0" i="0" dirty="0">
                <a:solidFill>
                  <a:srgbClr val="37474F"/>
                </a:solidFill>
                <a:effectLst/>
                <a:latin typeface="Roboto" panose="02000000000000000000" pitchFamily="2" charset="0"/>
              </a:rPr>
              <a:t>M4_S1_P1</a:t>
            </a:r>
          </a:p>
          <a:p>
            <a:r>
              <a:rPr lang="en-US" dirty="0"/>
              <a:t> </a:t>
            </a:r>
          </a:p>
        </p:txBody>
      </p:sp>
    </p:spTree>
    <p:extLst>
      <p:ext uri="{BB962C8B-B14F-4D97-AF65-F5344CB8AC3E}">
        <p14:creationId xmlns:p14="http://schemas.microsoft.com/office/powerpoint/2010/main" val="251135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31C1333-CEEC-4051-813C-14EB4509ED6A}"/>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 2 Naming Convention</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3724769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3ECCE-4A4E-4F3C-A3F2-A5D2CECD3D90}"/>
              </a:ext>
            </a:extLst>
          </p:cNvPr>
          <p:cNvSpPr>
            <a:spLocks noGrp="1"/>
          </p:cNvSpPr>
          <p:nvPr>
            <p:ph type="title"/>
          </p:nvPr>
        </p:nvSpPr>
        <p:spPr/>
        <p:txBody>
          <a:bodyPr/>
          <a:lstStyle/>
          <a:p>
            <a:r>
              <a:rPr lang="en-US" i="0" dirty="0">
                <a:effectLst/>
              </a:rPr>
              <a:t>Synonyms and descriptions</a:t>
            </a:r>
            <a:br>
              <a:rPr lang="en-US" i="0" dirty="0">
                <a:effectLst/>
                <a:latin typeface="Roboto" panose="02000000000000000000" pitchFamily="2" charset="0"/>
              </a:rPr>
            </a:br>
            <a:endParaRPr lang="en-US" dirty="0"/>
          </a:p>
        </p:txBody>
      </p:sp>
      <p:sp>
        <p:nvSpPr>
          <p:cNvPr id="3" name="Content Placeholder 2">
            <a:extLst>
              <a:ext uri="{FF2B5EF4-FFF2-40B4-BE49-F238E27FC236}">
                <a16:creationId xmlns:a16="http://schemas.microsoft.com/office/drawing/2014/main" id="{3C37B12D-0003-4764-9FAD-F70C48264631}"/>
              </a:ext>
            </a:extLst>
          </p:cNvPr>
          <p:cNvSpPr>
            <a:spLocks noGrp="1"/>
          </p:cNvSpPr>
          <p:nvPr>
            <p:ph idx="1"/>
          </p:nvPr>
        </p:nvSpPr>
        <p:spPr/>
        <p:txBody>
          <a:bodyPr/>
          <a:lstStyle/>
          <a:p>
            <a:r>
              <a:rPr lang="en-US" b="0" i="0" dirty="0">
                <a:solidFill>
                  <a:srgbClr val="0D0D0D"/>
                </a:solidFill>
                <a:effectLst/>
                <a:latin typeface="Söhne"/>
              </a:rPr>
              <a:t>In a database, we give names to entities, attribute and  relationships.</a:t>
            </a:r>
          </a:p>
          <a:p>
            <a:r>
              <a:rPr lang="en-US" b="0" i="0" dirty="0">
                <a:solidFill>
                  <a:srgbClr val="0D0D0D"/>
                </a:solidFill>
                <a:effectLst/>
                <a:latin typeface="Söhne"/>
              </a:rPr>
              <a:t>Sometimes, different names mean the same thing. </a:t>
            </a:r>
          </a:p>
          <a:p>
            <a:endParaRPr lang="en-US" dirty="0"/>
          </a:p>
          <a:p>
            <a:endParaRPr lang="en-US" dirty="0"/>
          </a:p>
          <a:p>
            <a:r>
              <a:rPr lang="en-US" dirty="0"/>
              <a:t>To avoid confusion:</a:t>
            </a:r>
          </a:p>
          <a:p>
            <a:pPr lvl="1"/>
            <a:r>
              <a:rPr lang="en-US" dirty="0"/>
              <a:t>We pick one official name for each thing</a:t>
            </a:r>
          </a:p>
          <a:p>
            <a:pPr lvl="1"/>
            <a:r>
              <a:rPr lang="en-US" dirty="0"/>
              <a:t>Write other names that mean the same in the Glossary </a:t>
            </a:r>
          </a:p>
        </p:txBody>
      </p:sp>
      <p:sp>
        <p:nvSpPr>
          <p:cNvPr id="4" name="TextBox 3">
            <a:extLst>
              <a:ext uri="{FF2B5EF4-FFF2-40B4-BE49-F238E27FC236}">
                <a16:creationId xmlns:a16="http://schemas.microsoft.com/office/drawing/2014/main" id="{308259C8-2072-4D2A-A5DC-7841113E51CA}"/>
              </a:ext>
            </a:extLst>
          </p:cNvPr>
          <p:cNvSpPr txBox="1"/>
          <p:nvPr/>
        </p:nvSpPr>
        <p:spPr>
          <a:xfrm>
            <a:off x="2290176" y="2933262"/>
            <a:ext cx="4183646"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Example</a:t>
            </a:r>
            <a:r>
              <a:rPr lang="en-US" dirty="0"/>
              <a:t>: Representative and </a:t>
            </a:r>
            <a:r>
              <a:rPr lang="en-US" dirty="0" err="1"/>
              <a:t>SaleAgent</a:t>
            </a:r>
            <a:endParaRPr lang="en-US" dirty="0"/>
          </a:p>
        </p:txBody>
      </p:sp>
    </p:spTree>
    <p:extLst>
      <p:ext uri="{BB962C8B-B14F-4D97-AF65-F5344CB8AC3E}">
        <p14:creationId xmlns:p14="http://schemas.microsoft.com/office/powerpoint/2010/main" val="330477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894BF-7E7F-4CCF-92B8-2C6166B32B02}"/>
              </a:ext>
            </a:extLst>
          </p:cNvPr>
          <p:cNvSpPr>
            <a:spLocks noGrp="1"/>
          </p:cNvSpPr>
          <p:nvPr>
            <p:ph type="title"/>
          </p:nvPr>
        </p:nvSpPr>
        <p:spPr/>
        <p:txBody>
          <a:bodyPr/>
          <a:lstStyle/>
          <a:p>
            <a:r>
              <a:rPr lang="en-US" i="0" dirty="0">
                <a:effectLst/>
              </a:rPr>
              <a:t>Synonyms and descriptions-</a:t>
            </a:r>
            <a:r>
              <a:rPr lang="en-US" i="0" dirty="0" err="1">
                <a:effectLst/>
              </a:rPr>
              <a:t>cont</a:t>
            </a:r>
            <a:br>
              <a:rPr lang="en-US" i="0" dirty="0">
                <a:effectLst/>
              </a:rPr>
            </a:br>
            <a:endParaRPr lang="en-US" dirty="0"/>
          </a:p>
        </p:txBody>
      </p:sp>
      <p:pic>
        <p:nvPicPr>
          <p:cNvPr id="5" name="Picture 4">
            <a:extLst>
              <a:ext uri="{FF2B5EF4-FFF2-40B4-BE49-F238E27FC236}">
                <a16:creationId xmlns:a16="http://schemas.microsoft.com/office/drawing/2014/main" id="{D5AE76BC-1D17-4CA8-A1C1-C6FF8E41925D}"/>
              </a:ext>
            </a:extLst>
          </p:cNvPr>
          <p:cNvPicPr>
            <a:picLocks noChangeAspect="1"/>
          </p:cNvPicPr>
          <p:nvPr/>
        </p:nvPicPr>
        <p:blipFill>
          <a:blip r:embed="rId2"/>
          <a:stretch>
            <a:fillRect/>
          </a:stretch>
        </p:blipFill>
        <p:spPr>
          <a:xfrm>
            <a:off x="2887322" y="2303655"/>
            <a:ext cx="5801535" cy="3277057"/>
          </a:xfrm>
          <a:prstGeom prst="rect">
            <a:avLst/>
          </a:prstGeom>
        </p:spPr>
      </p:pic>
    </p:spTree>
    <p:extLst>
      <p:ext uri="{BB962C8B-B14F-4D97-AF65-F5344CB8AC3E}">
        <p14:creationId xmlns:p14="http://schemas.microsoft.com/office/powerpoint/2010/main" val="1954247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2D596BB-20B6-4241-978C-6FC826E8B2CB}"/>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M4_S1_P2</a:t>
            </a:r>
          </a:p>
          <a:p>
            <a:r>
              <a:rPr lang="en-US" dirty="0">
                <a:solidFill>
                  <a:srgbClr val="37474F"/>
                </a:solidFill>
                <a:latin typeface="Roboto" panose="02000000000000000000" pitchFamily="2" charset="0"/>
              </a:rPr>
              <a:t>Activity 1 – 3 Synonyms and descriptions</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39448358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345CC-D7DB-45D1-9EFB-2836138B6A39}"/>
              </a:ext>
            </a:extLst>
          </p:cNvPr>
          <p:cNvSpPr>
            <a:spLocks noGrp="1"/>
          </p:cNvSpPr>
          <p:nvPr>
            <p:ph type="title"/>
          </p:nvPr>
        </p:nvSpPr>
        <p:spPr>
          <a:xfrm>
            <a:off x="754224" y="2371207"/>
            <a:ext cx="5124061" cy="2807283"/>
          </a:xfrm>
        </p:spPr>
        <p:txBody>
          <a:bodyPr>
            <a:normAutofit/>
          </a:bodyPr>
          <a:lstStyle/>
          <a:p>
            <a:br>
              <a:rPr lang="en-US" dirty="0"/>
            </a:br>
            <a:r>
              <a:rPr lang="en-US" dirty="0"/>
              <a:t>1. Analysis</a:t>
            </a:r>
            <a:br>
              <a:rPr lang="en-US" dirty="0"/>
            </a:br>
            <a:r>
              <a:rPr lang="en-US" dirty="0"/>
              <a:t>2. Logical design</a:t>
            </a:r>
            <a:br>
              <a:rPr lang="en-US" dirty="0"/>
            </a:br>
            <a:r>
              <a:rPr lang="en-US" dirty="0"/>
              <a:t>3. Physical design</a:t>
            </a:r>
          </a:p>
        </p:txBody>
      </p:sp>
      <p:sp>
        <p:nvSpPr>
          <p:cNvPr id="5" name="Rectangle: Rounded Corners 4">
            <a:extLst>
              <a:ext uri="{FF2B5EF4-FFF2-40B4-BE49-F238E27FC236}">
                <a16:creationId xmlns:a16="http://schemas.microsoft.com/office/drawing/2014/main" id="{EE0D47EC-978C-4F77-866C-1B674691FDD6}"/>
              </a:ext>
            </a:extLst>
          </p:cNvPr>
          <p:cNvSpPr/>
          <p:nvPr/>
        </p:nvSpPr>
        <p:spPr>
          <a:xfrm>
            <a:off x="754224" y="3211469"/>
            <a:ext cx="3688933" cy="563379"/>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7C265AA-B030-464F-BE74-F4E892C6BB6F}"/>
              </a:ext>
            </a:extLst>
          </p:cNvPr>
          <p:cNvSpPr txBox="1"/>
          <p:nvPr/>
        </p:nvSpPr>
        <p:spPr>
          <a:xfrm>
            <a:off x="3145177" y="728188"/>
            <a:ext cx="6097554" cy="923330"/>
          </a:xfrm>
          <a:prstGeom prst="rect">
            <a:avLst/>
          </a:prstGeom>
          <a:noFill/>
        </p:spPr>
        <p:txBody>
          <a:bodyPr wrap="square">
            <a:spAutoFit/>
          </a:bodyPr>
          <a:lstStyle/>
          <a:p>
            <a:r>
              <a:rPr lang="en-US" sz="5400" dirty="0"/>
              <a:t>Database Design</a:t>
            </a:r>
          </a:p>
        </p:txBody>
      </p:sp>
      <p:pic>
        <p:nvPicPr>
          <p:cNvPr id="8" name="Picture 7">
            <a:extLst>
              <a:ext uri="{FF2B5EF4-FFF2-40B4-BE49-F238E27FC236}">
                <a16:creationId xmlns:a16="http://schemas.microsoft.com/office/drawing/2014/main" id="{231580A9-E9B3-42D7-A727-1D9CCD90A5B5}"/>
              </a:ext>
            </a:extLst>
          </p:cNvPr>
          <p:cNvPicPr>
            <a:picLocks noChangeAspect="1"/>
          </p:cNvPicPr>
          <p:nvPr/>
        </p:nvPicPr>
        <p:blipFill>
          <a:blip r:embed="rId2"/>
          <a:stretch>
            <a:fillRect/>
          </a:stretch>
        </p:blipFill>
        <p:spPr>
          <a:xfrm>
            <a:off x="6524366" y="3211469"/>
            <a:ext cx="3715268" cy="1905266"/>
          </a:xfrm>
          <a:prstGeom prst="rect">
            <a:avLst/>
          </a:prstGeom>
        </p:spPr>
      </p:pic>
    </p:spTree>
    <p:extLst>
      <p:ext uri="{BB962C8B-B14F-4D97-AF65-F5344CB8AC3E}">
        <p14:creationId xmlns:p14="http://schemas.microsoft.com/office/powerpoint/2010/main" val="1979687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A21E-01E1-402C-B940-6170B5E1C18A}"/>
              </a:ext>
            </a:extLst>
          </p:cNvPr>
          <p:cNvSpPr>
            <a:spLocks noGrp="1"/>
          </p:cNvSpPr>
          <p:nvPr>
            <p:ph type="title"/>
          </p:nvPr>
        </p:nvSpPr>
        <p:spPr>
          <a:xfrm>
            <a:off x="838200" y="500062"/>
            <a:ext cx="10515600" cy="1325563"/>
          </a:xfrm>
        </p:spPr>
        <p:txBody>
          <a:bodyPr/>
          <a:lstStyle/>
          <a:p>
            <a:r>
              <a:rPr lang="en-US" dirty="0"/>
              <a:t>Analysis Steps: Discover Entities, relationships and attributes</a:t>
            </a:r>
          </a:p>
        </p:txBody>
      </p:sp>
      <p:sp>
        <p:nvSpPr>
          <p:cNvPr id="3" name="Content Placeholder 2">
            <a:extLst>
              <a:ext uri="{FF2B5EF4-FFF2-40B4-BE49-F238E27FC236}">
                <a16:creationId xmlns:a16="http://schemas.microsoft.com/office/drawing/2014/main" id="{2DDCB97D-8601-4682-9EB2-4711DD9DED30}"/>
              </a:ext>
            </a:extLst>
          </p:cNvPr>
          <p:cNvSpPr>
            <a:spLocks noGrp="1"/>
          </p:cNvSpPr>
          <p:nvPr>
            <p:ph idx="1"/>
          </p:nvPr>
        </p:nvSpPr>
        <p:spPr>
          <a:xfrm>
            <a:off x="838200" y="1825625"/>
            <a:ext cx="6906208" cy="4351338"/>
          </a:xfrm>
        </p:spPr>
        <p:txBody>
          <a:bodyPr>
            <a:normAutofit fontScale="92500" lnSpcReduction="20000"/>
          </a:bodyPr>
          <a:lstStyle/>
          <a:p>
            <a:pPr lvl="1"/>
            <a:r>
              <a:rPr lang="en-US" b="1" u="sng" dirty="0"/>
              <a:t>Identify objects</a:t>
            </a:r>
          </a:p>
          <a:p>
            <a:pPr lvl="2"/>
            <a:r>
              <a:rPr lang="en-US" dirty="0"/>
              <a:t>What are the main objects or concepts involved in your database.</a:t>
            </a:r>
          </a:p>
          <a:p>
            <a:pPr lvl="1"/>
            <a:r>
              <a:rPr lang="en-US" b="1" u="sng" dirty="0"/>
              <a:t>Name your entities</a:t>
            </a:r>
          </a:p>
          <a:p>
            <a:pPr lvl="1"/>
            <a:r>
              <a:rPr lang="en-US" b="1" u="sng" dirty="0"/>
              <a:t>Document names and descriptions in Glossary</a:t>
            </a:r>
          </a:p>
          <a:p>
            <a:pPr lvl="1"/>
            <a:r>
              <a:rPr lang="en-US" b="1" u="sng" dirty="0"/>
              <a:t>Consider relationships </a:t>
            </a:r>
          </a:p>
          <a:p>
            <a:pPr lvl="2"/>
            <a:r>
              <a:rPr lang="en-US" dirty="0"/>
              <a:t>How these entities are related to each others </a:t>
            </a:r>
          </a:p>
          <a:p>
            <a:pPr lvl="1"/>
            <a:r>
              <a:rPr lang="en-US" b="1" u="sng" dirty="0"/>
              <a:t>Determine attributes</a:t>
            </a:r>
          </a:p>
          <a:p>
            <a:pPr lvl="2"/>
            <a:r>
              <a:rPr lang="en-US" dirty="0"/>
              <a:t>Identify characteristics or properties of each entity</a:t>
            </a:r>
          </a:p>
          <a:p>
            <a:pPr lvl="1"/>
            <a:r>
              <a:rPr lang="en-US" b="1" u="sng" dirty="0"/>
              <a:t>Refine and review</a:t>
            </a:r>
          </a:p>
          <a:p>
            <a:pPr lvl="2"/>
            <a:r>
              <a:rPr lang="en-US" dirty="0"/>
              <a:t>Ensure that each entity is distinct and represent am meaningful aspect of the subject matter.</a:t>
            </a:r>
          </a:p>
          <a:p>
            <a:pPr lvl="2"/>
            <a:r>
              <a:rPr lang="en-US" dirty="0"/>
              <a:t>A broad entity like item might me refined into specific ones like Book, CD, DVD</a:t>
            </a:r>
          </a:p>
          <a:p>
            <a:pPr lvl="1"/>
            <a:r>
              <a:rPr lang="en-US" b="1" u="sng" dirty="0"/>
              <a:t>Draw ERD</a:t>
            </a:r>
          </a:p>
        </p:txBody>
      </p:sp>
      <p:pic>
        <p:nvPicPr>
          <p:cNvPr id="5" name="Picture 4">
            <a:extLst>
              <a:ext uri="{FF2B5EF4-FFF2-40B4-BE49-F238E27FC236}">
                <a16:creationId xmlns:a16="http://schemas.microsoft.com/office/drawing/2014/main" id="{282CB70B-6DA6-4DB0-A475-50E417C4105E}"/>
              </a:ext>
            </a:extLst>
          </p:cNvPr>
          <p:cNvPicPr>
            <a:picLocks noChangeAspect="1"/>
          </p:cNvPicPr>
          <p:nvPr/>
        </p:nvPicPr>
        <p:blipFill>
          <a:blip r:embed="rId2"/>
          <a:stretch>
            <a:fillRect/>
          </a:stretch>
        </p:blipFill>
        <p:spPr>
          <a:xfrm>
            <a:off x="8136294" y="2767911"/>
            <a:ext cx="3934374" cy="1971950"/>
          </a:xfrm>
          <a:prstGeom prst="rect">
            <a:avLst/>
          </a:prstGeom>
        </p:spPr>
      </p:pic>
      <p:sp>
        <p:nvSpPr>
          <p:cNvPr id="9" name="TextBox 8">
            <a:extLst>
              <a:ext uri="{FF2B5EF4-FFF2-40B4-BE49-F238E27FC236}">
                <a16:creationId xmlns:a16="http://schemas.microsoft.com/office/drawing/2014/main" id="{DFD4AC02-58CF-45D5-8F80-E0FF9082F2F3}"/>
              </a:ext>
            </a:extLst>
          </p:cNvPr>
          <p:cNvSpPr txBox="1"/>
          <p:nvPr/>
        </p:nvSpPr>
        <p:spPr>
          <a:xfrm>
            <a:off x="9171274" y="2452895"/>
            <a:ext cx="2182526" cy="369332"/>
          </a:xfrm>
          <a:prstGeom prst="rect">
            <a:avLst/>
          </a:prstGeom>
          <a:noFill/>
        </p:spPr>
        <p:txBody>
          <a:bodyPr wrap="square">
            <a:spAutoFit/>
          </a:bodyPr>
          <a:lstStyle/>
          <a:p>
            <a:r>
              <a:rPr lang="en-US" b="0" i="0" dirty="0">
                <a:solidFill>
                  <a:srgbClr val="546E7A"/>
                </a:solidFill>
                <a:effectLst/>
                <a:latin typeface="Roboto" panose="02000000000000000000" pitchFamily="2" charset="0"/>
              </a:rPr>
              <a:t>Analysis steps</a:t>
            </a:r>
            <a:endParaRPr lang="en-US" dirty="0"/>
          </a:p>
        </p:txBody>
      </p:sp>
      <p:sp>
        <p:nvSpPr>
          <p:cNvPr id="12" name="Rectangle: Rounded Corners 11">
            <a:extLst>
              <a:ext uri="{FF2B5EF4-FFF2-40B4-BE49-F238E27FC236}">
                <a16:creationId xmlns:a16="http://schemas.microsoft.com/office/drawing/2014/main" id="{29FD9BCF-3847-4755-B4CC-35ACC9342E40}"/>
              </a:ext>
            </a:extLst>
          </p:cNvPr>
          <p:cNvSpPr/>
          <p:nvPr/>
        </p:nvSpPr>
        <p:spPr>
          <a:xfrm>
            <a:off x="8259014" y="3234180"/>
            <a:ext cx="3688933" cy="389640"/>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16679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2D596BB-20B6-4241-978C-6FC826E8B2CB}"/>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M4_S1_P2</a:t>
            </a:r>
          </a:p>
          <a:p>
            <a:r>
              <a:rPr lang="en-US" dirty="0">
                <a:solidFill>
                  <a:srgbClr val="37474F"/>
                </a:solidFill>
                <a:latin typeface="Roboto" panose="02000000000000000000" pitchFamily="2" charset="0"/>
              </a:rPr>
              <a:t>Activity 1 – 3 Database design</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360744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CDCFB-D1FB-4CAF-A2FB-01DA0C2929BE}"/>
              </a:ext>
            </a:extLst>
          </p:cNvPr>
          <p:cNvSpPr>
            <a:spLocks noGrp="1"/>
          </p:cNvSpPr>
          <p:nvPr>
            <p:ph type="title"/>
          </p:nvPr>
        </p:nvSpPr>
        <p:spPr/>
        <p:txBody>
          <a:bodyPr/>
          <a:lstStyle/>
          <a:p>
            <a:r>
              <a:rPr lang="en-US" dirty="0"/>
              <a:t>What is Model</a:t>
            </a:r>
          </a:p>
        </p:txBody>
      </p:sp>
      <p:sp>
        <p:nvSpPr>
          <p:cNvPr id="3" name="Content Placeholder 2">
            <a:extLst>
              <a:ext uri="{FF2B5EF4-FFF2-40B4-BE49-F238E27FC236}">
                <a16:creationId xmlns:a16="http://schemas.microsoft.com/office/drawing/2014/main" id="{C5EDC9C0-7614-4217-9407-A416BA952728}"/>
              </a:ext>
            </a:extLst>
          </p:cNvPr>
          <p:cNvSpPr>
            <a:spLocks noGrp="1"/>
          </p:cNvSpPr>
          <p:nvPr>
            <p:ph idx="1"/>
          </p:nvPr>
        </p:nvSpPr>
        <p:spPr/>
        <p:txBody>
          <a:bodyPr/>
          <a:lstStyle/>
          <a:p>
            <a:r>
              <a:rPr lang="en-US" altLang="en-US" sz="2800" dirty="0"/>
              <a:t>A </a:t>
            </a:r>
            <a:r>
              <a:rPr lang="en-US" altLang="en-US" sz="2800" dirty="0">
                <a:solidFill>
                  <a:srgbClr val="7030A0"/>
                </a:solidFill>
              </a:rPr>
              <a:t>model</a:t>
            </a:r>
            <a:r>
              <a:rPr lang="en-US" altLang="en-US" sz="2800" dirty="0"/>
              <a:t> an abstraction of a real-world object or event </a:t>
            </a:r>
          </a:p>
          <a:p>
            <a:pPr lvl="1"/>
            <a:r>
              <a:rPr lang="en-US" altLang="en-US" dirty="0"/>
              <a:t>Useful in understanding complexities of the real-world environment</a:t>
            </a:r>
          </a:p>
          <a:p>
            <a:pPr lvl="1"/>
            <a:r>
              <a:rPr lang="en-US" dirty="0"/>
              <a:t>Focus on the most important aspects and ignore tiny details.</a:t>
            </a:r>
          </a:p>
          <a:p>
            <a:r>
              <a:rPr lang="en-US" altLang="en-US" sz="2800" dirty="0">
                <a:solidFill>
                  <a:srgbClr val="7030A0"/>
                </a:solidFill>
              </a:rPr>
              <a:t>Data model </a:t>
            </a:r>
          </a:p>
          <a:p>
            <a:pPr lvl="1"/>
            <a:r>
              <a:rPr lang="en-US" altLang="en-US" sz="2400" dirty="0"/>
              <a:t>A diagram that displays a set of </a:t>
            </a:r>
            <a:r>
              <a:rPr lang="en-US" altLang="en-US" sz="2400" dirty="0">
                <a:solidFill>
                  <a:srgbClr val="7030A0"/>
                </a:solidFill>
              </a:rPr>
              <a:t>tables</a:t>
            </a:r>
            <a:r>
              <a:rPr lang="en-US" altLang="en-US" sz="2400" dirty="0"/>
              <a:t> and the </a:t>
            </a:r>
            <a:r>
              <a:rPr lang="en-US" altLang="en-US" sz="2400" dirty="0">
                <a:solidFill>
                  <a:srgbClr val="7030A0"/>
                </a:solidFill>
              </a:rPr>
              <a:t>relationships</a:t>
            </a:r>
            <a:r>
              <a:rPr lang="en-US" altLang="en-US" sz="2400" dirty="0"/>
              <a:t> between them</a:t>
            </a:r>
          </a:p>
          <a:p>
            <a:endParaRPr lang="en-US" dirty="0"/>
          </a:p>
        </p:txBody>
      </p:sp>
    </p:spTree>
    <p:extLst>
      <p:ext uri="{BB962C8B-B14F-4D97-AF65-F5344CB8AC3E}">
        <p14:creationId xmlns:p14="http://schemas.microsoft.com/office/powerpoint/2010/main" val="1103181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0769D-3074-4269-BE38-9A7AE4ED0461}"/>
              </a:ext>
            </a:extLst>
          </p:cNvPr>
          <p:cNvSpPr>
            <a:spLocks noGrp="1"/>
          </p:cNvSpPr>
          <p:nvPr>
            <p:ph type="title"/>
          </p:nvPr>
        </p:nvSpPr>
        <p:spPr/>
        <p:txBody>
          <a:bodyPr/>
          <a:lstStyle/>
          <a:p>
            <a:r>
              <a:rPr lang="en-US" dirty="0"/>
              <a:t>ERM and ERD</a:t>
            </a:r>
          </a:p>
        </p:txBody>
      </p:sp>
      <p:sp>
        <p:nvSpPr>
          <p:cNvPr id="3" name="Content Placeholder 2">
            <a:extLst>
              <a:ext uri="{FF2B5EF4-FFF2-40B4-BE49-F238E27FC236}">
                <a16:creationId xmlns:a16="http://schemas.microsoft.com/office/drawing/2014/main" id="{E03A4B5A-8662-4AFC-9C85-95E1BAA28403}"/>
              </a:ext>
            </a:extLst>
          </p:cNvPr>
          <p:cNvSpPr>
            <a:spLocks noGrp="1"/>
          </p:cNvSpPr>
          <p:nvPr>
            <p:ph idx="1"/>
          </p:nvPr>
        </p:nvSpPr>
        <p:spPr/>
        <p:txBody>
          <a:bodyPr>
            <a:normAutofit lnSpcReduction="10000"/>
          </a:bodyPr>
          <a:lstStyle/>
          <a:p>
            <a:pPr eaLnBrk="1" hangingPunct="1"/>
            <a:r>
              <a:rPr lang="en-US" altLang="en-US" sz="2800" dirty="0">
                <a:solidFill>
                  <a:srgbClr val="7030A0"/>
                </a:solidFill>
              </a:rPr>
              <a:t>Entity-Relationship Data Model (ERM) </a:t>
            </a:r>
            <a:r>
              <a:rPr lang="en-US" altLang="en-US" sz="2800" dirty="0"/>
              <a:t>it is an abstract representation of data and its relationship.</a:t>
            </a:r>
          </a:p>
          <a:p>
            <a:pPr lvl="1" eaLnBrk="1" hangingPunct="1"/>
            <a:r>
              <a:rPr lang="en-US" altLang="en-US" sz="2200" dirty="0"/>
              <a:t>Expressed in terms of:</a:t>
            </a:r>
            <a:r>
              <a:rPr lang="en-US" altLang="en-US" dirty="0"/>
              <a:t> </a:t>
            </a:r>
          </a:p>
          <a:p>
            <a:pPr lvl="2" eaLnBrk="1" hangingPunct="1"/>
            <a:r>
              <a:rPr lang="en-US" altLang="en-US" sz="2000" dirty="0"/>
              <a:t>Entities</a:t>
            </a:r>
          </a:p>
          <a:p>
            <a:pPr lvl="2" eaLnBrk="1" hangingPunct="1"/>
            <a:r>
              <a:rPr lang="en-US" altLang="en-US" sz="2000" dirty="0"/>
              <a:t>Attributes </a:t>
            </a:r>
          </a:p>
          <a:p>
            <a:pPr lvl="2" eaLnBrk="1" hangingPunct="1"/>
            <a:r>
              <a:rPr lang="en-US" altLang="en-US" sz="2000" dirty="0"/>
              <a:t>Relationships</a:t>
            </a:r>
          </a:p>
          <a:p>
            <a:pPr lvl="2" eaLnBrk="1" hangingPunct="1"/>
            <a:r>
              <a:rPr lang="en-US" altLang="en-US" sz="2000" dirty="0"/>
              <a:t>Glossary(Data Dictionary)</a:t>
            </a:r>
          </a:p>
          <a:p>
            <a:pPr eaLnBrk="1" hangingPunct="1"/>
            <a:r>
              <a:rPr lang="en-US" altLang="en-US" sz="2800" dirty="0">
                <a:solidFill>
                  <a:srgbClr val="7030A0"/>
                </a:solidFill>
              </a:rPr>
              <a:t>Entity-Relationship Diagram (ERD) </a:t>
            </a:r>
            <a:r>
              <a:rPr lang="en-US" altLang="en-US" sz="2800" dirty="0"/>
              <a:t>is a graphical representation of a Entity-Relationship Model. </a:t>
            </a:r>
          </a:p>
          <a:p>
            <a:r>
              <a:rPr lang="en-US" altLang="en-US" dirty="0"/>
              <a:t>The purpose of an ERD is to capture the richest possible </a:t>
            </a:r>
            <a:r>
              <a:rPr lang="en-US" altLang="en-US" dirty="0">
                <a:solidFill>
                  <a:srgbClr val="7030A0"/>
                </a:solidFill>
              </a:rPr>
              <a:t>understanding</a:t>
            </a:r>
            <a:r>
              <a:rPr lang="en-US" altLang="en-US" dirty="0"/>
              <a:t> of the meaning of data necessary for an information system or organization.  </a:t>
            </a:r>
          </a:p>
          <a:p>
            <a:pPr eaLnBrk="1" hangingPunct="1"/>
            <a:endParaRPr lang="en-US" altLang="en-US" sz="2800" dirty="0"/>
          </a:p>
        </p:txBody>
      </p:sp>
    </p:spTree>
    <p:extLst>
      <p:ext uri="{BB962C8B-B14F-4D97-AF65-F5344CB8AC3E}">
        <p14:creationId xmlns:p14="http://schemas.microsoft.com/office/powerpoint/2010/main" val="3658311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DA8B92-D49B-4CA8-9E2A-C206D0978C7B}"/>
              </a:ext>
            </a:extLst>
          </p:cNvPr>
          <p:cNvSpPr>
            <a:spLocks noGrp="1"/>
          </p:cNvSpPr>
          <p:nvPr>
            <p:ph idx="1"/>
          </p:nvPr>
        </p:nvSpPr>
        <p:spPr>
          <a:xfrm>
            <a:off x="1351384" y="1797633"/>
            <a:ext cx="10515600" cy="3035624"/>
          </a:xfrm>
        </p:spPr>
        <p:txBody>
          <a:bodyPr/>
          <a:lstStyle/>
          <a:p>
            <a:r>
              <a:rPr lang="en-US" altLang="en-US" sz="2800" dirty="0">
                <a:solidFill>
                  <a:srgbClr val="7030A0"/>
                </a:solidFill>
              </a:rPr>
              <a:t>Entity-Relationship Data Model:</a:t>
            </a:r>
          </a:p>
          <a:p>
            <a:pPr marL="914400" lvl="2" indent="0" eaLnBrk="1" hangingPunct="1">
              <a:buNone/>
            </a:pPr>
            <a:r>
              <a:rPr lang="en-US" altLang="en-US" sz="2800" dirty="0"/>
              <a:t>1. Entities</a:t>
            </a:r>
          </a:p>
          <a:p>
            <a:pPr marL="914400" lvl="2" indent="0" eaLnBrk="1" hangingPunct="1">
              <a:buNone/>
            </a:pPr>
            <a:r>
              <a:rPr lang="en-US" altLang="en-US" sz="2800" dirty="0"/>
              <a:t>2. Attributes </a:t>
            </a:r>
          </a:p>
          <a:p>
            <a:pPr marL="914400" lvl="2" indent="0" eaLnBrk="1" hangingPunct="1">
              <a:buNone/>
            </a:pPr>
            <a:r>
              <a:rPr lang="en-US" altLang="en-US" sz="2800" dirty="0"/>
              <a:t>3. Relationships</a:t>
            </a:r>
          </a:p>
          <a:p>
            <a:pPr marL="914400" lvl="2" indent="0" eaLnBrk="1" hangingPunct="1">
              <a:buNone/>
            </a:pPr>
            <a:r>
              <a:rPr lang="en-US" altLang="en-US" sz="2800" dirty="0"/>
              <a:t>4. Glossary(Data Dictionary)</a:t>
            </a:r>
          </a:p>
          <a:p>
            <a:pPr marL="0" indent="0">
              <a:buNone/>
            </a:pPr>
            <a:endParaRPr lang="en-US" altLang="en-US" sz="2800" dirty="0">
              <a:solidFill>
                <a:srgbClr val="7030A0"/>
              </a:solidFill>
            </a:endParaRPr>
          </a:p>
          <a:p>
            <a:pPr lvl="1"/>
            <a:endParaRPr lang="en-US" dirty="0"/>
          </a:p>
        </p:txBody>
      </p:sp>
    </p:spTree>
    <p:extLst>
      <p:ext uri="{BB962C8B-B14F-4D97-AF65-F5344CB8AC3E}">
        <p14:creationId xmlns:p14="http://schemas.microsoft.com/office/powerpoint/2010/main" val="2025118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FFD69-6F89-472D-BE22-6627868FD510}"/>
              </a:ext>
            </a:extLst>
          </p:cNvPr>
          <p:cNvSpPr>
            <a:spLocks noGrp="1"/>
          </p:cNvSpPr>
          <p:nvPr>
            <p:ph type="title"/>
          </p:nvPr>
        </p:nvSpPr>
        <p:spPr/>
        <p:txBody>
          <a:bodyPr/>
          <a:lstStyle/>
          <a:p>
            <a:r>
              <a:rPr lang="en-US" dirty="0"/>
              <a:t>1. Entity</a:t>
            </a:r>
          </a:p>
        </p:txBody>
      </p:sp>
      <p:sp>
        <p:nvSpPr>
          <p:cNvPr id="3" name="Content Placeholder 2">
            <a:extLst>
              <a:ext uri="{FF2B5EF4-FFF2-40B4-BE49-F238E27FC236}">
                <a16:creationId xmlns:a16="http://schemas.microsoft.com/office/drawing/2014/main" id="{EEE4221F-BEAF-41B0-82F3-7030C95AE42B}"/>
              </a:ext>
            </a:extLst>
          </p:cNvPr>
          <p:cNvSpPr>
            <a:spLocks noGrp="1"/>
          </p:cNvSpPr>
          <p:nvPr>
            <p:ph idx="1"/>
          </p:nvPr>
        </p:nvSpPr>
        <p:spPr/>
        <p:txBody>
          <a:bodyPr/>
          <a:lstStyle/>
          <a:p>
            <a:pPr eaLnBrk="1" hangingPunct="1"/>
            <a:r>
              <a:rPr lang="en-US" altLang="en-US" dirty="0"/>
              <a:t>What is an Entity?</a:t>
            </a:r>
          </a:p>
          <a:p>
            <a:pPr eaLnBrk="1" hangingPunct="1"/>
            <a:r>
              <a:rPr lang="en-US" altLang="en-US" dirty="0"/>
              <a:t>Has its own identity that distinguishes it from other entities.</a:t>
            </a:r>
          </a:p>
          <a:p>
            <a:pPr lvl="1" eaLnBrk="1" hangingPunct="1"/>
            <a:r>
              <a:rPr lang="en-US" altLang="en-US" dirty="0"/>
              <a:t> Examples:</a:t>
            </a:r>
          </a:p>
          <a:p>
            <a:pPr lvl="2" eaLnBrk="1" hangingPunct="1"/>
            <a:r>
              <a:rPr lang="en-US" altLang="en-US" dirty="0">
                <a:solidFill>
                  <a:srgbClr val="7030A0"/>
                </a:solidFill>
              </a:rPr>
              <a:t>Person</a:t>
            </a:r>
            <a:r>
              <a:rPr lang="en-US" altLang="en-US" dirty="0"/>
              <a:t>: PROFESSOR, STUDENT, TRAVELER</a:t>
            </a:r>
          </a:p>
          <a:p>
            <a:pPr lvl="2" eaLnBrk="1" hangingPunct="1"/>
            <a:r>
              <a:rPr lang="en-US" altLang="en-US" dirty="0">
                <a:solidFill>
                  <a:srgbClr val="7030A0"/>
                </a:solidFill>
              </a:rPr>
              <a:t>Place</a:t>
            </a:r>
            <a:r>
              <a:rPr lang="en-US" altLang="en-US" dirty="0"/>
              <a:t>: STORE, UNIVERSITY</a:t>
            </a:r>
          </a:p>
          <a:p>
            <a:pPr lvl="2" eaLnBrk="1" hangingPunct="1"/>
            <a:r>
              <a:rPr lang="en-US" altLang="en-US" dirty="0">
                <a:solidFill>
                  <a:srgbClr val="7030A0"/>
                </a:solidFill>
              </a:rPr>
              <a:t>Object</a:t>
            </a:r>
            <a:r>
              <a:rPr lang="en-US" altLang="en-US" dirty="0"/>
              <a:t>: MACHINE, BUILDING</a:t>
            </a:r>
          </a:p>
          <a:p>
            <a:pPr lvl="2" eaLnBrk="1" hangingPunct="1"/>
            <a:r>
              <a:rPr lang="en-US" altLang="en-US" dirty="0">
                <a:solidFill>
                  <a:srgbClr val="7030A0"/>
                </a:solidFill>
              </a:rPr>
              <a:t>Event</a:t>
            </a:r>
            <a:r>
              <a:rPr lang="en-US" altLang="en-US" dirty="0"/>
              <a:t>: SALE, REGISTRATION</a:t>
            </a:r>
          </a:p>
          <a:p>
            <a:pPr lvl="2" eaLnBrk="1" hangingPunct="1"/>
            <a:r>
              <a:rPr lang="en-US" altLang="en-US" dirty="0">
                <a:solidFill>
                  <a:srgbClr val="7030A0"/>
                </a:solidFill>
              </a:rPr>
              <a:t>Concept</a:t>
            </a:r>
            <a:r>
              <a:rPr lang="en-US" altLang="en-US" dirty="0"/>
              <a:t>: ACCOUNT, COURSE</a:t>
            </a:r>
          </a:p>
          <a:p>
            <a:endParaRPr lang="en-US" dirty="0"/>
          </a:p>
        </p:txBody>
      </p:sp>
    </p:spTree>
    <p:extLst>
      <p:ext uri="{BB962C8B-B14F-4D97-AF65-F5344CB8AC3E}">
        <p14:creationId xmlns:p14="http://schemas.microsoft.com/office/powerpoint/2010/main" val="2841841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2F5F-1F8F-49D5-8C61-ED4C46BAF6C6}"/>
              </a:ext>
            </a:extLst>
          </p:cNvPr>
          <p:cNvSpPr>
            <a:spLocks noGrp="1"/>
          </p:cNvSpPr>
          <p:nvPr>
            <p:ph type="title"/>
          </p:nvPr>
        </p:nvSpPr>
        <p:spPr/>
        <p:txBody>
          <a:bodyPr/>
          <a:lstStyle/>
          <a:p>
            <a:r>
              <a:rPr lang="en-US" dirty="0"/>
              <a:t>2. Attributes</a:t>
            </a:r>
          </a:p>
        </p:txBody>
      </p:sp>
      <p:sp>
        <p:nvSpPr>
          <p:cNvPr id="3" name="Content Placeholder 2">
            <a:extLst>
              <a:ext uri="{FF2B5EF4-FFF2-40B4-BE49-F238E27FC236}">
                <a16:creationId xmlns:a16="http://schemas.microsoft.com/office/drawing/2014/main" id="{0BECD5F5-0DAF-45C0-B67D-69F448DC1E78}"/>
              </a:ext>
            </a:extLst>
          </p:cNvPr>
          <p:cNvSpPr>
            <a:spLocks noGrp="1"/>
          </p:cNvSpPr>
          <p:nvPr>
            <p:ph idx="1"/>
          </p:nvPr>
        </p:nvSpPr>
        <p:spPr/>
        <p:txBody>
          <a:bodyPr/>
          <a:lstStyle/>
          <a:p>
            <a:pPr eaLnBrk="1" hangingPunct="1"/>
            <a:r>
              <a:rPr lang="en-US" altLang="en-US" dirty="0"/>
              <a:t>Each Entity has a set of Attributes</a:t>
            </a:r>
          </a:p>
          <a:p>
            <a:pPr eaLnBrk="1" hangingPunct="1"/>
            <a:r>
              <a:rPr lang="en-US" altLang="en-US" b="1" i="1" u="sng" dirty="0"/>
              <a:t>Attribute</a:t>
            </a:r>
            <a:r>
              <a:rPr lang="en-US" altLang="en-US" dirty="0"/>
              <a:t> is a property or characteristic of an entity that is of interest to the organization.</a:t>
            </a:r>
          </a:p>
          <a:p>
            <a:pPr lvl="1" eaLnBrk="1" hangingPunct="1"/>
            <a:r>
              <a:rPr lang="en-US" altLang="en-US" dirty="0"/>
              <a:t>Example:</a:t>
            </a:r>
          </a:p>
          <a:p>
            <a:pPr marL="0" indent="0">
              <a:buNone/>
            </a:pPr>
            <a:endParaRPr lang="en-US" dirty="0"/>
          </a:p>
        </p:txBody>
      </p:sp>
      <p:sp>
        <p:nvSpPr>
          <p:cNvPr id="4" name="AutoShape 7">
            <a:extLst>
              <a:ext uri="{FF2B5EF4-FFF2-40B4-BE49-F238E27FC236}">
                <a16:creationId xmlns:a16="http://schemas.microsoft.com/office/drawing/2014/main" id="{1777AD15-3B8C-439B-A8FF-7EEE0119C024}"/>
              </a:ext>
            </a:extLst>
          </p:cNvPr>
          <p:cNvSpPr>
            <a:spLocks noChangeArrowheads="1"/>
          </p:cNvSpPr>
          <p:nvPr/>
        </p:nvSpPr>
        <p:spPr bwMode="auto">
          <a:xfrm>
            <a:off x="2139192" y="3819085"/>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Student</a:t>
            </a:r>
          </a:p>
          <a:p>
            <a:pPr algn="ctr" eaLnBrk="1" hangingPunct="1"/>
            <a:endParaRPr lang="en-US" altLang="en-US" sz="2000" dirty="0"/>
          </a:p>
          <a:p>
            <a:pPr algn="ctr" eaLnBrk="1" hangingPunct="1"/>
            <a:endParaRPr lang="en-US" altLang="en-US" sz="2000" dirty="0"/>
          </a:p>
        </p:txBody>
      </p:sp>
      <p:sp>
        <p:nvSpPr>
          <p:cNvPr id="5" name="AutoShape 7">
            <a:extLst>
              <a:ext uri="{FF2B5EF4-FFF2-40B4-BE49-F238E27FC236}">
                <a16:creationId xmlns:a16="http://schemas.microsoft.com/office/drawing/2014/main" id="{F6F7F416-1615-4A87-82C8-B856C464352D}"/>
              </a:ext>
            </a:extLst>
          </p:cNvPr>
          <p:cNvSpPr>
            <a:spLocks noChangeArrowheads="1"/>
          </p:cNvSpPr>
          <p:nvPr/>
        </p:nvSpPr>
        <p:spPr bwMode="auto">
          <a:xfrm>
            <a:off x="2139191" y="40805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Student_ID</a:t>
            </a:r>
            <a:endParaRPr lang="en-US" altLang="en-US" sz="2000" dirty="0"/>
          </a:p>
        </p:txBody>
      </p:sp>
      <p:sp>
        <p:nvSpPr>
          <p:cNvPr id="9" name="AutoShape 7">
            <a:extLst>
              <a:ext uri="{FF2B5EF4-FFF2-40B4-BE49-F238E27FC236}">
                <a16:creationId xmlns:a16="http://schemas.microsoft.com/office/drawing/2014/main" id="{6742FC06-9DCC-4A29-B7BB-B48F8939F3C6}"/>
              </a:ext>
            </a:extLst>
          </p:cNvPr>
          <p:cNvSpPr>
            <a:spLocks noChangeArrowheads="1"/>
          </p:cNvSpPr>
          <p:nvPr/>
        </p:nvSpPr>
        <p:spPr bwMode="auto">
          <a:xfrm>
            <a:off x="2139191" y="4439623"/>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Student_Address</a:t>
            </a:r>
            <a:endParaRPr lang="en-US" altLang="en-US" sz="2000" dirty="0"/>
          </a:p>
        </p:txBody>
      </p:sp>
      <p:sp>
        <p:nvSpPr>
          <p:cNvPr id="12" name="AutoShape 7">
            <a:extLst>
              <a:ext uri="{FF2B5EF4-FFF2-40B4-BE49-F238E27FC236}">
                <a16:creationId xmlns:a16="http://schemas.microsoft.com/office/drawing/2014/main" id="{CB9B646D-05A8-4014-9040-A609A402F872}"/>
              </a:ext>
            </a:extLst>
          </p:cNvPr>
          <p:cNvSpPr>
            <a:spLocks noChangeArrowheads="1"/>
          </p:cNvSpPr>
          <p:nvPr/>
        </p:nvSpPr>
        <p:spPr bwMode="auto">
          <a:xfrm>
            <a:off x="2139190" y="479291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Student_Email</a:t>
            </a:r>
            <a:endParaRPr lang="en-US" altLang="en-US" sz="2000" dirty="0"/>
          </a:p>
        </p:txBody>
      </p:sp>
      <p:sp>
        <p:nvSpPr>
          <p:cNvPr id="13" name="AutoShape 7">
            <a:extLst>
              <a:ext uri="{FF2B5EF4-FFF2-40B4-BE49-F238E27FC236}">
                <a16:creationId xmlns:a16="http://schemas.microsoft.com/office/drawing/2014/main" id="{90735A0A-70FE-485B-A932-FBB4B68438A3}"/>
              </a:ext>
            </a:extLst>
          </p:cNvPr>
          <p:cNvSpPr>
            <a:spLocks noChangeArrowheads="1"/>
          </p:cNvSpPr>
          <p:nvPr/>
        </p:nvSpPr>
        <p:spPr bwMode="auto">
          <a:xfrm>
            <a:off x="5202572" y="3773199"/>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Courses</a:t>
            </a:r>
          </a:p>
          <a:p>
            <a:pPr algn="ctr" eaLnBrk="1" hangingPunct="1"/>
            <a:endParaRPr lang="en-US" altLang="en-US" sz="2000" dirty="0"/>
          </a:p>
          <a:p>
            <a:pPr algn="ctr" eaLnBrk="1" hangingPunct="1"/>
            <a:endParaRPr lang="en-US" altLang="en-US" sz="2000" dirty="0"/>
          </a:p>
        </p:txBody>
      </p:sp>
      <p:sp>
        <p:nvSpPr>
          <p:cNvPr id="14" name="AutoShape 7">
            <a:extLst>
              <a:ext uri="{FF2B5EF4-FFF2-40B4-BE49-F238E27FC236}">
                <a16:creationId xmlns:a16="http://schemas.microsoft.com/office/drawing/2014/main" id="{401B619F-E0E8-4A7D-BA96-38C98C4149D0}"/>
              </a:ext>
            </a:extLst>
          </p:cNvPr>
          <p:cNvSpPr>
            <a:spLocks noChangeArrowheads="1"/>
          </p:cNvSpPr>
          <p:nvPr/>
        </p:nvSpPr>
        <p:spPr bwMode="auto">
          <a:xfrm>
            <a:off x="5202572" y="403465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Course_Code</a:t>
            </a:r>
            <a:endParaRPr lang="en-US" altLang="en-US" sz="2000" dirty="0"/>
          </a:p>
        </p:txBody>
      </p:sp>
      <p:sp>
        <p:nvSpPr>
          <p:cNvPr id="15" name="AutoShape 7">
            <a:extLst>
              <a:ext uri="{FF2B5EF4-FFF2-40B4-BE49-F238E27FC236}">
                <a16:creationId xmlns:a16="http://schemas.microsoft.com/office/drawing/2014/main" id="{1671C909-CC9B-497E-85BA-CF027995444A}"/>
              </a:ext>
            </a:extLst>
          </p:cNvPr>
          <p:cNvSpPr>
            <a:spLocks noChangeArrowheads="1"/>
          </p:cNvSpPr>
          <p:nvPr/>
        </p:nvSpPr>
        <p:spPr bwMode="auto">
          <a:xfrm>
            <a:off x="5214805" y="438794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Course_Name</a:t>
            </a:r>
            <a:endParaRPr lang="en-US" altLang="en-US" sz="2000" dirty="0"/>
          </a:p>
        </p:txBody>
      </p:sp>
      <p:sp>
        <p:nvSpPr>
          <p:cNvPr id="16" name="AutoShape 7">
            <a:extLst>
              <a:ext uri="{FF2B5EF4-FFF2-40B4-BE49-F238E27FC236}">
                <a16:creationId xmlns:a16="http://schemas.microsoft.com/office/drawing/2014/main" id="{E3EB3B34-F204-4E6A-B7A5-9D43799B1966}"/>
              </a:ext>
            </a:extLst>
          </p:cNvPr>
          <p:cNvSpPr>
            <a:spLocks noChangeArrowheads="1"/>
          </p:cNvSpPr>
          <p:nvPr/>
        </p:nvSpPr>
        <p:spPr bwMode="auto">
          <a:xfrm>
            <a:off x="5227038" y="47412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Course_Credit</a:t>
            </a:r>
            <a:endParaRPr lang="en-US" altLang="en-US" sz="2000" dirty="0"/>
          </a:p>
        </p:txBody>
      </p:sp>
      <p:sp>
        <p:nvSpPr>
          <p:cNvPr id="18" name="AutoShape 7">
            <a:extLst>
              <a:ext uri="{FF2B5EF4-FFF2-40B4-BE49-F238E27FC236}">
                <a16:creationId xmlns:a16="http://schemas.microsoft.com/office/drawing/2014/main" id="{39B36798-EF02-4AD1-8ED4-BE6115A2D996}"/>
              </a:ext>
            </a:extLst>
          </p:cNvPr>
          <p:cNvSpPr>
            <a:spLocks noChangeArrowheads="1"/>
          </p:cNvSpPr>
          <p:nvPr/>
        </p:nvSpPr>
        <p:spPr bwMode="auto">
          <a:xfrm>
            <a:off x="7997505" y="3796964"/>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Instructor</a:t>
            </a:r>
          </a:p>
          <a:p>
            <a:pPr algn="ctr" eaLnBrk="1" hangingPunct="1"/>
            <a:endParaRPr lang="en-US" altLang="en-US" sz="2000" dirty="0"/>
          </a:p>
          <a:p>
            <a:pPr algn="ctr" eaLnBrk="1" hangingPunct="1"/>
            <a:endParaRPr lang="en-US" altLang="en-US" sz="2000" dirty="0"/>
          </a:p>
        </p:txBody>
      </p:sp>
      <p:sp>
        <p:nvSpPr>
          <p:cNvPr id="19" name="AutoShape 7">
            <a:extLst>
              <a:ext uri="{FF2B5EF4-FFF2-40B4-BE49-F238E27FC236}">
                <a16:creationId xmlns:a16="http://schemas.microsoft.com/office/drawing/2014/main" id="{AB65A6A1-85B2-4700-9F95-18E5D15234C3}"/>
              </a:ext>
            </a:extLst>
          </p:cNvPr>
          <p:cNvSpPr>
            <a:spLocks noChangeArrowheads="1"/>
          </p:cNvSpPr>
          <p:nvPr/>
        </p:nvSpPr>
        <p:spPr bwMode="auto">
          <a:xfrm>
            <a:off x="7997504" y="4058421"/>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Instructor_ID</a:t>
            </a:r>
            <a:endParaRPr lang="en-US" altLang="en-US" sz="2000" dirty="0"/>
          </a:p>
        </p:txBody>
      </p:sp>
      <p:sp>
        <p:nvSpPr>
          <p:cNvPr id="20" name="AutoShape 7">
            <a:extLst>
              <a:ext uri="{FF2B5EF4-FFF2-40B4-BE49-F238E27FC236}">
                <a16:creationId xmlns:a16="http://schemas.microsoft.com/office/drawing/2014/main" id="{4E7EE741-15E5-4D2D-8D10-02746CAF6121}"/>
              </a:ext>
            </a:extLst>
          </p:cNvPr>
          <p:cNvSpPr>
            <a:spLocks noChangeArrowheads="1"/>
          </p:cNvSpPr>
          <p:nvPr/>
        </p:nvSpPr>
        <p:spPr bwMode="auto">
          <a:xfrm>
            <a:off x="8003097" y="438794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Instructor_Name</a:t>
            </a:r>
            <a:endParaRPr lang="en-US" altLang="en-US" sz="2000" dirty="0"/>
          </a:p>
        </p:txBody>
      </p:sp>
      <p:sp>
        <p:nvSpPr>
          <p:cNvPr id="21" name="AutoShape 7">
            <a:extLst>
              <a:ext uri="{FF2B5EF4-FFF2-40B4-BE49-F238E27FC236}">
                <a16:creationId xmlns:a16="http://schemas.microsoft.com/office/drawing/2014/main" id="{171773C9-8114-4461-BA74-7EE522470D8C}"/>
              </a:ext>
            </a:extLst>
          </p:cNvPr>
          <p:cNvSpPr>
            <a:spLocks noChangeArrowheads="1"/>
          </p:cNvSpPr>
          <p:nvPr/>
        </p:nvSpPr>
        <p:spPr bwMode="auto">
          <a:xfrm>
            <a:off x="8015330" y="4741241"/>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Instructor_Dept</a:t>
            </a:r>
            <a:endParaRPr lang="en-US" altLang="en-US" sz="2000" dirty="0"/>
          </a:p>
        </p:txBody>
      </p:sp>
    </p:spTree>
    <p:extLst>
      <p:ext uri="{BB962C8B-B14F-4D97-AF65-F5344CB8AC3E}">
        <p14:creationId xmlns:p14="http://schemas.microsoft.com/office/powerpoint/2010/main" val="335339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ppt_x"/>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ppt_x"/>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ppt_x"/>
                                          </p:val>
                                        </p:tav>
                                        <p:tav tm="100000">
                                          <p:val>
                                            <p:strVal val="#ppt_x"/>
                                          </p:val>
                                        </p:tav>
                                      </p:tavLst>
                                    </p:anim>
                                    <p:anim calcmode="lin" valueType="num">
                                      <p:cBhvr additive="base">
                                        <p:cTn id="7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2" grpId="0" animBg="1"/>
      <p:bldP spid="13" grpId="0" animBg="1"/>
      <p:bldP spid="14" grpId="0" animBg="1"/>
      <p:bldP spid="15" grpId="0" animBg="1"/>
      <p:bldP spid="16" grpId="0" animBg="1"/>
      <p:bldP spid="18" grpId="0" animBg="1"/>
      <p:bldP spid="19" grpId="0" animBg="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2F5F-1F8F-49D5-8C61-ED4C46BAF6C6}"/>
              </a:ext>
            </a:extLst>
          </p:cNvPr>
          <p:cNvSpPr>
            <a:spLocks noGrp="1"/>
          </p:cNvSpPr>
          <p:nvPr>
            <p:ph type="title"/>
          </p:nvPr>
        </p:nvSpPr>
        <p:spPr/>
        <p:txBody>
          <a:bodyPr/>
          <a:lstStyle/>
          <a:p>
            <a:r>
              <a:rPr lang="en-US" dirty="0"/>
              <a:t>3. Relationship </a:t>
            </a:r>
          </a:p>
        </p:txBody>
      </p:sp>
      <p:sp>
        <p:nvSpPr>
          <p:cNvPr id="3" name="Content Placeholder 2">
            <a:extLst>
              <a:ext uri="{FF2B5EF4-FFF2-40B4-BE49-F238E27FC236}">
                <a16:creationId xmlns:a16="http://schemas.microsoft.com/office/drawing/2014/main" id="{0BECD5F5-0DAF-45C0-B67D-69F448DC1E78}"/>
              </a:ext>
            </a:extLst>
          </p:cNvPr>
          <p:cNvSpPr>
            <a:spLocks noGrp="1"/>
          </p:cNvSpPr>
          <p:nvPr>
            <p:ph idx="1"/>
          </p:nvPr>
        </p:nvSpPr>
        <p:spPr>
          <a:xfrm>
            <a:off x="838200" y="1858987"/>
            <a:ext cx="10515600" cy="4351338"/>
          </a:xfrm>
        </p:spPr>
        <p:txBody>
          <a:bodyPr/>
          <a:lstStyle/>
          <a:p>
            <a:pPr marL="495300" indent="-495300" eaLnBrk="1" hangingPunct="1"/>
            <a:r>
              <a:rPr lang="en-US" altLang="en-US" b="1" dirty="0"/>
              <a:t>Relationships</a:t>
            </a:r>
            <a:r>
              <a:rPr lang="en-US" altLang="en-US" dirty="0"/>
              <a:t> are </a:t>
            </a:r>
            <a:r>
              <a:rPr lang="en-US" altLang="en-US" dirty="0">
                <a:solidFill>
                  <a:srgbClr val="7030A0"/>
                </a:solidFill>
              </a:rPr>
              <a:t>associations</a:t>
            </a:r>
            <a:r>
              <a:rPr lang="en-US" altLang="en-US" dirty="0"/>
              <a:t> between one or more entity types.</a:t>
            </a:r>
          </a:p>
          <a:p>
            <a:pPr marL="495300" indent="-495300" eaLnBrk="1" hangingPunct="1"/>
            <a:r>
              <a:rPr lang="en-US" altLang="en-US" dirty="0"/>
              <a:t>Are the “</a:t>
            </a:r>
            <a:r>
              <a:rPr lang="en-US" altLang="en-US" i="1" dirty="0">
                <a:solidFill>
                  <a:srgbClr val="7030A0"/>
                </a:solidFill>
              </a:rPr>
              <a:t>glue</a:t>
            </a:r>
            <a:r>
              <a:rPr lang="en-US" altLang="en-US" i="1" dirty="0"/>
              <a:t>”</a:t>
            </a:r>
            <a:r>
              <a:rPr lang="en-US" altLang="en-US" dirty="0"/>
              <a:t> that holds together components of an E-R model. </a:t>
            </a:r>
          </a:p>
          <a:p>
            <a:pPr eaLnBrk="1" hangingPunct="1"/>
            <a:endParaRPr lang="en-US" altLang="en-US" dirty="0"/>
          </a:p>
          <a:p>
            <a:pPr lvl="1" eaLnBrk="1" hangingPunct="1"/>
            <a:r>
              <a:rPr lang="en-US" altLang="en-US" dirty="0"/>
              <a:t>Example:                    </a:t>
            </a:r>
          </a:p>
          <a:p>
            <a:pPr marL="0" indent="0">
              <a:buNone/>
            </a:pPr>
            <a:endParaRPr lang="en-US" dirty="0"/>
          </a:p>
        </p:txBody>
      </p:sp>
      <p:sp>
        <p:nvSpPr>
          <p:cNvPr id="4" name="AutoShape 7">
            <a:extLst>
              <a:ext uri="{FF2B5EF4-FFF2-40B4-BE49-F238E27FC236}">
                <a16:creationId xmlns:a16="http://schemas.microsoft.com/office/drawing/2014/main" id="{1777AD15-3B8C-439B-A8FF-7EEE0119C024}"/>
              </a:ext>
            </a:extLst>
          </p:cNvPr>
          <p:cNvSpPr>
            <a:spLocks noChangeArrowheads="1"/>
          </p:cNvSpPr>
          <p:nvPr/>
        </p:nvSpPr>
        <p:spPr bwMode="auto">
          <a:xfrm>
            <a:off x="2139192" y="3819085"/>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Student</a:t>
            </a:r>
          </a:p>
          <a:p>
            <a:pPr algn="ctr" eaLnBrk="1" hangingPunct="1"/>
            <a:endParaRPr lang="en-US" altLang="en-US" sz="2000" dirty="0"/>
          </a:p>
          <a:p>
            <a:pPr algn="ctr" eaLnBrk="1" hangingPunct="1"/>
            <a:endParaRPr lang="en-US" altLang="en-US" sz="2000" dirty="0"/>
          </a:p>
        </p:txBody>
      </p:sp>
      <p:sp>
        <p:nvSpPr>
          <p:cNvPr id="5" name="AutoShape 7">
            <a:extLst>
              <a:ext uri="{FF2B5EF4-FFF2-40B4-BE49-F238E27FC236}">
                <a16:creationId xmlns:a16="http://schemas.microsoft.com/office/drawing/2014/main" id="{F6F7F416-1615-4A87-82C8-B856C464352D}"/>
              </a:ext>
            </a:extLst>
          </p:cNvPr>
          <p:cNvSpPr>
            <a:spLocks noChangeArrowheads="1"/>
          </p:cNvSpPr>
          <p:nvPr/>
        </p:nvSpPr>
        <p:spPr bwMode="auto">
          <a:xfrm>
            <a:off x="2139191" y="40805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Student_ID</a:t>
            </a:r>
            <a:endParaRPr lang="en-US" altLang="en-US" sz="2000" dirty="0"/>
          </a:p>
        </p:txBody>
      </p:sp>
      <p:sp>
        <p:nvSpPr>
          <p:cNvPr id="9" name="AutoShape 7">
            <a:extLst>
              <a:ext uri="{FF2B5EF4-FFF2-40B4-BE49-F238E27FC236}">
                <a16:creationId xmlns:a16="http://schemas.microsoft.com/office/drawing/2014/main" id="{6742FC06-9DCC-4A29-B7BB-B48F8939F3C6}"/>
              </a:ext>
            </a:extLst>
          </p:cNvPr>
          <p:cNvSpPr>
            <a:spLocks noChangeArrowheads="1"/>
          </p:cNvSpPr>
          <p:nvPr/>
        </p:nvSpPr>
        <p:spPr bwMode="auto">
          <a:xfrm>
            <a:off x="2139191" y="4439623"/>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Student_Address</a:t>
            </a:r>
            <a:endParaRPr lang="en-US" altLang="en-US" sz="2000" dirty="0"/>
          </a:p>
        </p:txBody>
      </p:sp>
      <p:sp>
        <p:nvSpPr>
          <p:cNvPr id="12" name="AutoShape 7">
            <a:extLst>
              <a:ext uri="{FF2B5EF4-FFF2-40B4-BE49-F238E27FC236}">
                <a16:creationId xmlns:a16="http://schemas.microsoft.com/office/drawing/2014/main" id="{CB9B646D-05A8-4014-9040-A609A402F872}"/>
              </a:ext>
            </a:extLst>
          </p:cNvPr>
          <p:cNvSpPr>
            <a:spLocks noChangeArrowheads="1"/>
          </p:cNvSpPr>
          <p:nvPr/>
        </p:nvSpPr>
        <p:spPr bwMode="auto">
          <a:xfrm>
            <a:off x="2139190" y="479291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Student_Email</a:t>
            </a:r>
            <a:endParaRPr lang="en-US" altLang="en-US" sz="2000" dirty="0"/>
          </a:p>
        </p:txBody>
      </p:sp>
      <p:sp>
        <p:nvSpPr>
          <p:cNvPr id="13" name="AutoShape 7">
            <a:extLst>
              <a:ext uri="{FF2B5EF4-FFF2-40B4-BE49-F238E27FC236}">
                <a16:creationId xmlns:a16="http://schemas.microsoft.com/office/drawing/2014/main" id="{90735A0A-70FE-485B-A932-FBB4B68438A3}"/>
              </a:ext>
            </a:extLst>
          </p:cNvPr>
          <p:cNvSpPr>
            <a:spLocks noChangeArrowheads="1"/>
          </p:cNvSpPr>
          <p:nvPr/>
        </p:nvSpPr>
        <p:spPr bwMode="auto">
          <a:xfrm>
            <a:off x="5202572" y="3773199"/>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err="1"/>
              <a:t>Cours</a:t>
            </a:r>
            <a:endParaRPr lang="en-US" altLang="en-US" sz="2000" dirty="0"/>
          </a:p>
          <a:p>
            <a:pPr algn="ctr" eaLnBrk="1" hangingPunct="1"/>
            <a:endParaRPr lang="en-US" altLang="en-US" sz="2000" dirty="0"/>
          </a:p>
          <a:p>
            <a:pPr algn="ctr" eaLnBrk="1" hangingPunct="1"/>
            <a:endParaRPr lang="en-US" altLang="en-US" sz="2000" dirty="0"/>
          </a:p>
        </p:txBody>
      </p:sp>
      <p:sp>
        <p:nvSpPr>
          <p:cNvPr id="14" name="AutoShape 7">
            <a:extLst>
              <a:ext uri="{FF2B5EF4-FFF2-40B4-BE49-F238E27FC236}">
                <a16:creationId xmlns:a16="http://schemas.microsoft.com/office/drawing/2014/main" id="{401B619F-E0E8-4A7D-BA96-38C98C4149D0}"/>
              </a:ext>
            </a:extLst>
          </p:cNvPr>
          <p:cNvSpPr>
            <a:spLocks noChangeArrowheads="1"/>
          </p:cNvSpPr>
          <p:nvPr/>
        </p:nvSpPr>
        <p:spPr bwMode="auto">
          <a:xfrm>
            <a:off x="5202572" y="403465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Course_Code</a:t>
            </a:r>
            <a:endParaRPr lang="en-US" altLang="en-US" sz="2000" dirty="0"/>
          </a:p>
        </p:txBody>
      </p:sp>
      <p:sp>
        <p:nvSpPr>
          <p:cNvPr id="15" name="AutoShape 7">
            <a:extLst>
              <a:ext uri="{FF2B5EF4-FFF2-40B4-BE49-F238E27FC236}">
                <a16:creationId xmlns:a16="http://schemas.microsoft.com/office/drawing/2014/main" id="{1671C909-CC9B-497E-85BA-CF027995444A}"/>
              </a:ext>
            </a:extLst>
          </p:cNvPr>
          <p:cNvSpPr>
            <a:spLocks noChangeArrowheads="1"/>
          </p:cNvSpPr>
          <p:nvPr/>
        </p:nvSpPr>
        <p:spPr bwMode="auto">
          <a:xfrm>
            <a:off x="5214805" y="438794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Course_Name</a:t>
            </a:r>
            <a:endParaRPr lang="en-US" altLang="en-US" sz="2000" dirty="0"/>
          </a:p>
        </p:txBody>
      </p:sp>
      <p:sp>
        <p:nvSpPr>
          <p:cNvPr id="16" name="AutoShape 7">
            <a:extLst>
              <a:ext uri="{FF2B5EF4-FFF2-40B4-BE49-F238E27FC236}">
                <a16:creationId xmlns:a16="http://schemas.microsoft.com/office/drawing/2014/main" id="{E3EB3B34-F204-4E6A-B7A5-9D43799B1966}"/>
              </a:ext>
            </a:extLst>
          </p:cNvPr>
          <p:cNvSpPr>
            <a:spLocks noChangeArrowheads="1"/>
          </p:cNvSpPr>
          <p:nvPr/>
        </p:nvSpPr>
        <p:spPr bwMode="auto">
          <a:xfrm>
            <a:off x="5227038" y="47412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Course_Credit</a:t>
            </a:r>
            <a:endParaRPr lang="en-US" altLang="en-US" sz="2000" dirty="0"/>
          </a:p>
        </p:txBody>
      </p:sp>
      <p:sp>
        <p:nvSpPr>
          <p:cNvPr id="18" name="AutoShape 7">
            <a:extLst>
              <a:ext uri="{FF2B5EF4-FFF2-40B4-BE49-F238E27FC236}">
                <a16:creationId xmlns:a16="http://schemas.microsoft.com/office/drawing/2014/main" id="{39B36798-EF02-4AD1-8ED4-BE6115A2D996}"/>
              </a:ext>
            </a:extLst>
          </p:cNvPr>
          <p:cNvSpPr>
            <a:spLocks noChangeArrowheads="1"/>
          </p:cNvSpPr>
          <p:nvPr/>
        </p:nvSpPr>
        <p:spPr bwMode="auto">
          <a:xfrm>
            <a:off x="8267845" y="3796964"/>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Instructor</a:t>
            </a:r>
          </a:p>
          <a:p>
            <a:pPr algn="ctr" eaLnBrk="1" hangingPunct="1"/>
            <a:endParaRPr lang="en-US" altLang="en-US" sz="2000" dirty="0"/>
          </a:p>
          <a:p>
            <a:pPr algn="ctr" eaLnBrk="1" hangingPunct="1"/>
            <a:endParaRPr lang="en-US" altLang="en-US" sz="2000" dirty="0"/>
          </a:p>
        </p:txBody>
      </p:sp>
      <p:sp>
        <p:nvSpPr>
          <p:cNvPr id="19" name="AutoShape 7">
            <a:extLst>
              <a:ext uri="{FF2B5EF4-FFF2-40B4-BE49-F238E27FC236}">
                <a16:creationId xmlns:a16="http://schemas.microsoft.com/office/drawing/2014/main" id="{AB65A6A1-85B2-4700-9F95-18E5D15234C3}"/>
              </a:ext>
            </a:extLst>
          </p:cNvPr>
          <p:cNvSpPr>
            <a:spLocks noChangeArrowheads="1"/>
          </p:cNvSpPr>
          <p:nvPr/>
        </p:nvSpPr>
        <p:spPr bwMode="auto">
          <a:xfrm>
            <a:off x="8241656" y="4058421"/>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Instructor_ID</a:t>
            </a:r>
            <a:endParaRPr lang="en-US" altLang="en-US" sz="2000" dirty="0"/>
          </a:p>
        </p:txBody>
      </p:sp>
      <p:sp>
        <p:nvSpPr>
          <p:cNvPr id="20" name="AutoShape 7">
            <a:extLst>
              <a:ext uri="{FF2B5EF4-FFF2-40B4-BE49-F238E27FC236}">
                <a16:creationId xmlns:a16="http://schemas.microsoft.com/office/drawing/2014/main" id="{4E7EE741-15E5-4D2D-8D10-02746CAF6121}"/>
              </a:ext>
            </a:extLst>
          </p:cNvPr>
          <p:cNvSpPr>
            <a:spLocks noChangeArrowheads="1"/>
          </p:cNvSpPr>
          <p:nvPr/>
        </p:nvSpPr>
        <p:spPr bwMode="auto">
          <a:xfrm>
            <a:off x="8228199" y="4414274"/>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Instructor_Name</a:t>
            </a:r>
            <a:endParaRPr lang="en-US" altLang="en-US" sz="2000" dirty="0"/>
          </a:p>
        </p:txBody>
      </p:sp>
      <p:sp>
        <p:nvSpPr>
          <p:cNvPr id="21" name="AutoShape 7">
            <a:extLst>
              <a:ext uri="{FF2B5EF4-FFF2-40B4-BE49-F238E27FC236}">
                <a16:creationId xmlns:a16="http://schemas.microsoft.com/office/drawing/2014/main" id="{171773C9-8114-4461-BA74-7EE522470D8C}"/>
              </a:ext>
            </a:extLst>
          </p:cNvPr>
          <p:cNvSpPr>
            <a:spLocks noChangeArrowheads="1"/>
          </p:cNvSpPr>
          <p:nvPr/>
        </p:nvSpPr>
        <p:spPr bwMode="auto">
          <a:xfrm>
            <a:off x="8240432" y="476439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Instructor_Dept</a:t>
            </a:r>
            <a:endParaRPr lang="en-US" altLang="en-US" sz="2000" dirty="0"/>
          </a:p>
        </p:txBody>
      </p:sp>
      <p:cxnSp>
        <p:nvCxnSpPr>
          <p:cNvPr id="7" name="Straight Arrow Connector 6">
            <a:extLst>
              <a:ext uri="{FF2B5EF4-FFF2-40B4-BE49-F238E27FC236}">
                <a16:creationId xmlns:a16="http://schemas.microsoft.com/office/drawing/2014/main" id="{C3424CE5-F9DC-4DE0-B61C-DF94C34ADCB3}"/>
              </a:ext>
            </a:extLst>
          </p:cNvPr>
          <p:cNvCxnSpPr>
            <a:cxnSpLocks/>
          </p:cNvCxnSpPr>
          <p:nvPr/>
        </p:nvCxnSpPr>
        <p:spPr>
          <a:xfrm>
            <a:off x="4194493" y="3959604"/>
            <a:ext cx="1008079" cy="0"/>
          </a:xfrm>
          <a:prstGeom prst="straightConnector1">
            <a:avLst/>
          </a:prstGeom>
          <a:ln w="31750">
            <a:solidFill>
              <a:srgbClr val="FF0000">
                <a:alpha val="91000"/>
              </a:srgb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D4A0B18-05FB-421C-B375-6B9C488D80D2}"/>
              </a:ext>
            </a:extLst>
          </p:cNvPr>
          <p:cNvSpPr txBox="1"/>
          <p:nvPr/>
        </p:nvSpPr>
        <p:spPr>
          <a:xfrm>
            <a:off x="4218529" y="3587740"/>
            <a:ext cx="960006" cy="369332"/>
          </a:xfrm>
          <a:prstGeom prst="rect">
            <a:avLst/>
          </a:prstGeom>
          <a:noFill/>
        </p:spPr>
        <p:txBody>
          <a:bodyPr wrap="none" rtlCol="0">
            <a:spAutoFit/>
          </a:bodyPr>
          <a:lstStyle/>
          <a:p>
            <a:r>
              <a:rPr lang="en-US" dirty="0">
                <a:solidFill>
                  <a:srgbClr val="FF0000"/>
                </a:solidFill>
              </a:rPr>
              <a:t>Enrolled</a:t>
            </a:r>
          </a:p>
        </p:txBody>
      </p:sp>
      <p:sp>
        <p:nvSpPr>
          <p:cNvPr id="22" name="TextBox 21">
            <a:extLst>
              <a:ext uri="{FF2B5EF4-FFF2-40B4-BE49-F238E27FC236}">
                <a16:creationId xmlns:a16="http://schemas.microsoft.com/office/drawing/2014/main" id="{96D6F1BD-3CE9-4FB6-B550-E3DE46DC46B5}"/>
              </a:ext>
            </a:extLst>
          </p:cNvPr>
          <p:cNvSpPr txBox="1"/>
          <p:nvPr/>
        </p:nvSpPr>
        <p:spPr>
          <a:xfrm>
            <a:off x="7160943" y="3503143"/>
            <a:ext cx="1419684" cy="369332"/>
          </a:xfrm>
          <a:prstGeom prst="rect">
            <a:avLst/>
          </a:prstGeom>
          <a:noFill/>
        </p:spPr>
        <p:txBody>
          <a:bodyPr wrap="none" rtlCol="0">
            <a:spAutoFit/>
          </a:bodyPr>
          <a:lstStyle/>
          <a:p>
            <a:r>
              <a:rPr lang="en-US" dirty="0">
                <a:solidFill>
                  <a:srgbClr val="FF0000"/>
                </a:solidFill>
              </a:rPr>
              <a:t>Instructed By</a:t>
            </a:r>
          </a:p>
        </p:txBody>
      </p:sp>
      <p:cxnSp>
        <p:nvCxnSpPr>
          <p:cNvPr id="23" name="Straight Arrow Connector 22">
            <a:extLst>
              <a:ext uri="{FF2B5EF4-FFF2-40B4-BE49-F238E27FC236}">
                <a16:creationId xmlns:a16="http://schemas.microsoft.com/office/drawing/2014/main" id="{D5042C68-450F-4D6C-AA51-098AFB967D30}"/>
              </a:ext>
            </a:extLst>
          </p:cNvPr>
          <p:cNvCxnSpPr>
            <a:cxnSpLocks/>
            <a:stCxn id="18" idx="1"/>
          </p:cNvCxnSpPr>
          <p:nvPr/>
        </p:nvCxnSpPr>
        <p:spPr>
          <a:xfrm flipH="1" flipV="1">
            <a:off x="7257877" y="3903927"/>
            <a:ext cx="1009968" cy="23766"/>
          </a:xfrm>
          <a:prstGeom prst="straightConnector1">
            <a:avLst/>
          </a:prstGeom>
          <a:ln w="31750">
            <a:solidFill>
              <a:srgbClr val="FF0000">
                <a:alpha val="91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8093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5256</TotalTime>
  <Words>1631</Words>
  <Application>Microsoft Office PowerPoint</Application>
  <PresentationFormat>Widescreen</PresentationFormat>
  <Paragraphs>293</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Calibri Light</vt:lpstr>
      <vt:lpstr>Roboto</vt:lpstr>
      <vt:lpstr>Söhne</vt:lpstr>
      <vt:lpstr>Wingdings</vt:lpstr>
      <vt:lpstr>Office Theme</vt:lpstr>
      <vt:lpstr>Database Administration </vt:lpstr>
      <vt:lpstr>Ch1.1 Outlines</vt:lpstr>
      <vt:lpstr>PowerPoint Presentation</vt:lpstr>
      <vt:lpstr>What is Model</vt:lpstr>
      <vt:lpstr>ERM and ERD</vt:lpstr>
      <vt:lpstr>PowerPoint Presentation</vt:lpstr>
      <vt:lpstr>1. Entity</vt:lpstr>
      <vt:lpstr>2. Attributes</vt:lpstr>
      <vt:lpstr>3. Relationship </vt:lpstr>
      <vt:lpstr>PowerPoint Presentation</vt:lpstr>
      <vt:lpstr>4. Glossary</vt:lpstr>
      <vt:lpstr>PowerPoint Presentation</vt:lpstr>
      <vt:lpstr>Type vs. Instances</vt:lpstr>
      <vt:lpstr>PowerPoint Presentation</vt:lpstr>
      <vt:lpstr>Database design</vt:lpstr>
      <vt:lpstr>PowerPoint Presentation</vt:lpstr>
      <vt:lpstr>PowerPoint Presentation</vt:lpstr>
      <vt:lpstr>Discovery</vt:lpstr>
      <vt:lpstr>Example</vt:lpstr>
      <vt:lpstr>Example</vt:lpstr>
      <vt:lpstr>Example</vt:lpstr>
      <vt:lpstr>Create outlines for the ERD</vt:lpstr>
      <vt:lpstr>PowerPoint Presentation</vt:lpstr>
      <vt:lpstr>Entities- Naming Guidelines</vt:lpstr>
      <vt:lpstr>Entities- Naming Guidelines</vt:lpstr>
      <vt:lpstr>Attributes- Naming Guidelines</vt:lpstr>
      <vt:lpstr>Attributes- Naming Guidelines</vt:lpstr>
      <vt:lpstr>Relationships-Naming Guidelines</vt:lpstr>
      <vt:lpstr>Relationships-Naming Guidelines</vt:lpstr>
      <vt:lpstr>PowerPoint Presentation</vt:lpstr>
      <vt:lpstr>Synonyms and descriptions </vt:lpstr>
      <vt:lpstr>Synonyms and descriptions-cont </vt:lpstr>
      <vt:lpstr>PowerPoint Presentation</vt:lpstr>
      <vt:lpstr> 1. Analysis 2. Logical design 3. Physical design</vt:lpstr>
      <vt:lpstr>Analysis Steps: Discover Entities, relationships and attributes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Administration</dc:title>
  <dc:creator>Nareman</dc:creator>
  <cp:lastModifiedBy>Nareman</cp:lastModifiedBy>
  <cp:revision>50</cp:revision>
  <dcterms:created xsi:type="dcterms:W3CDTF">2024-02-24T22:32:43Z</dcterms:created>
  <dcterms:modified xsi:type="dcterms:W3CDTF">2024-02-28T14:14:31Z</dcterms:modified>
</cp:coreProperties>
</file>